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86" r:id="rId8"/>
    <p:sldMasterId id="2147483846" r:id="rId9"/>
    <p:sldMasterId id="2147483858" r:id="rId10"/>
  </p:sldMasterIdLst>
  <p:notesMasterIdLst>
    <p:notesMasterId r:id="rId40"/>
  </p:notesMasterIdLst>
  <p:sldIdLst>
    <p:sldId id="256" r:id="rId11"/>
    <p:sldId id="258" r:id="rId12"/>
    <p:sldId id="259" r:id="rId13"/>
    <p:sldId id="260" r:id="rId14"/>
    <p:sldId id="261" r:id="rId15"/>
    <p:sldId id="262" r:id="rId16"/>
    <p:sldId id="298" r:id="rId17"/>
    <p:sldId id="264" r:id="rId18"/>
    <p:sldId id="266" r:id="rId19"/>
    <p:sldId id="307" r:id="rId20"/>
    <p:sldId id="308" r:id="rId21"/>
    <p:sldId id="306" r:id="rId22"/>
    <p:sldId id="303" r:id="rId23"/>
    <p:sldId id="304" r:id="rId24"/>
    <p:sldId id="310" r:id="rId25"/>
    <p:sldId id="320" r:id="rId26"/>
    <p:sldId id="313" r:id="rId27"/>
    <p:sldId id="321" r:id="rId28"/>
    <p:sldId id="312" r:id="rId29"/>
    <p:sldId id="305" r:id="rId30"/>
    <p:sldId id="318" r:id="rId31"/>
    <p:sldId id="315" r:id="rId32"/>
    <p:sldId id="314" r:id="rId33"/>
    <p:sldId id="317" r:id="rId34"/>
    <p:sldId id="324" r:id="rId35"/>
    <p:sldId id="322" r:id="rId36"/>
    <p:sldId id="323" r:id="rId37"/>
    <p:sldId id="300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DF0F4F"/>
    <a:srgbClr val="FF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FDBB0-2C9B-4E3C-A2C3-72F9D952799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89F28D80-B286-46AE-8410-4EF0CB362206}">
      <dgm:prSet phldrT="[Text]" phldr="1"/>
      <dgm:spPr/>
      <dgm:t>
        <a:bodyPr/>
        <a:lstStyle/>
        <a:p>
          <a:endParaRPr lang="en-IN"/>
        </a:p>
      </dgm:t>
    </dgm:pt>
    <dgm:pt modelId="{2514263B-F12D-489E-94FA-CBCC83856EBB}" type="parTrans" cxnId="{F1210B30-80E1-4E2E-9343-3222685D0357}">
      <dgm:prSet/>
      <dgm:spPr/>
      <dgm:t>
        <a:bodyPr/>
        <a:lstStyle/>
        <a:p>
          <a:endParaRPr lang="en-IN"/>
        </a:p>
      </dgm:t>
    </dgm:pt>
    <dgm:pt modelId="{3DFC4812-BB50-46C3-97C4-53CAC737597C}" type="sibTrans" cxnId="{F1210B30-80E1-4E2E-9343-3222685D0357}">
      <dgm:prSet/>
      <dgm:spPr/>
      <dgm:t>
        <a:bodyPr/>
        <a:lstStyle/>
        <a:p>
          <a:endParaRPr lang="en-IN"/>
        </a:p>
      </dgm:t>
    </dgm:pt>
    <dgm:pt modelId="{91F60A91-555A-404B-BBBF-EC7A541F6DBD}">
      <dgm:prSet phldrT="[Text]" phldr="1"/>
      <dgm:spPr/>
      <dgm:t>
        <a:bodyPr/>
        <a:lstStyle/>
        <a:p>
          <a:endParaRPr lang="en-IN"/>
        </a:p>
      </dgm:t>
    </dgm:pt>
    <dgm:pt modelId="{C7AB424C-682E-4F65-B89C-5FA4E631A011}" type="parTrans" cxnId="{160ADD4A-DD65-477B-8D73-F7519CC7D591}">
      <dgm:prSet/>
      <dgm:spPr/>
      <dgm:t>
        <a:bodyPr/>
        <a:lstStyle/>
        <a:p>
          <a:endParaRPr lang="en-IN"/>
        </a:p>
      </dgm:t>
    </dgm:pt>
    <dgm:pt modelId="{1587D5BE-C481-4293-B4AC-20315FD3958D}" type="sibTrans" cxnId="{160ADD4A-DD65-477B-8D73-F7519CC7D591}">
      <dgm:prSet/>
      <dgm:spPr/>
      <dgm:t>
        <a:bodyPr/>
        <a:lstStyle/>
        <a:p>
          <a:endParaRPr lang="en-IN"/>
        </a:p>
      </dgm:t>
    </dgm:pt>
    <dgm:pt modelId="{24A1FFAE-9303-41B8-949A-064BEB438CB8}">
      <dgm:prSet phldrT="[Text]" phldr="1"/>
      <dgm:spPr/>
      <dgm:t>
        <a:bodyPr/>
        <a:lstStyle/>
        <a:p>
          <a:endParaRPr lang="en-IN" dirty="0"/>
        </a:p>
      </dgm:t>
    </dgm:pt>
    <dgm:pt modelId="{DDADD9BA-424E-4894-B780-03A954581411}" type="parTrans" cxnId="{AF5BB2EF-FAD2-490B-A2DF-2AC94C074B2E}">
      <dgm:prSet/>
      <dgm:spPr/>
      <dgm:t>
        <a:bodyPr/>
        <a:lstStyle/>
        <a:p>
          <a:endParaRPr lang="en-IN"/>
        </a:p>
      </dgm:t>
    </dgm:pt>
    <dgm:pt modelId="{3A0BBA91-687E-4EF6-AB73-B764A68AAD75}" type="sibTrans" cxnId="{AF5BB2EF-FAD2-490B-A2DF-2AC94C074B2E}">
      <dgm:prSet/>
      <dgm:spPr/>
      <dgm:t>
        <a:bodyPr/>
        <a:lstStyle/>
        <a:p>
          <a:endParaRPr lang="en-IN"/>
        </a:p>
      </dgm:t>
    </dgm:pt>
    <dgm:pt modelId="{4AD4388D-7CBE-47B5-B4C8-D67AC1405359}" type="pres">
      <dgm:prSet presAssocID="{A50FDBB0-2C9B-4E3C-A2C3-72F9D9527995}" presName="Name0" presStyleCnt="0">
        <dgm:presLayoutVars>
          <dgm:dir/>
          <dgm:animLvl val="lvl"/>
          <dgm:resizeHandles val="exact"/>
        </dgm:presLayoutVars>
      </dgm:prSet>
      <dgm:spPr/>
    </dgm:pt>
    <dgm:pt modelId="{67C8D9FD-C3CE-49FD-A1CB-992578705F4D}" type="pres">
      <dgm:prSet presAssocID="{A50FDBB0-2C9B-4E3C-A2C3-72F9D9527995}" presName="dummy" presStyleCnt="0"/>
      <dgm:spPr/>
    </dgm:pt>
    <dgm:pt modelId="{142F1057-6478-43D9-88FC-1B62F6854482}" type="pres">
      <dgm:prSet presAssocID="{A50FDBB0-2C9B-4E3C-A2C3-72F9D9527995}" presName="linH" presStyleCnt="0"/>
      <dgm:spPr/>
    </dgm:pt>
    <dgm:pt modelId="{941A2D41-C73D-417A-9D5C-359D223B8B88}" type="pres">
      <dgm:prSet presAssocID="{A50FDBB0-2C9B-4E3C-A2C3-72F9D9527995}" presName="padding1" presStyleCnt="0"/>
      <dgm:spPr/>
    </dgm:pt>
    <dgm:pt modelId="{D3061A76-E9F2-48B8-98EA-6E9D300107FD}" type="pres">
      <dgm:prSet presAssocID="{89F28D80-B286-46AE-8410-4EF0CB362206}" presName="linV" presStyleCnt="0"/>
      <dgm:spPr/>
    </dgm:pt>
    <dgm:pt modelId="{78D8078E-566D-45CE-8C1E-22BC4F3E966E}" type="pres">
      <dgm:prSet presAssocID="{89F28D80-B286-46AE-8410-4EF0CB362206}" presName="spVertical1" presStyleCnt="0"/>
      <dgm:spPr/>
    </dgm:pt>
    <dgm:pt modelId="{C541735C-7B3F-423E-B22C-DB55BDBF808D}" type="pres">
      <dgm:prSet presAssocID="{89F28D80-B286-46AE-8410-4EF0CB36220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183BED-CD94-452D-A4A1-BB224498684F}" type="pres">
      <dgm:prSet presAssocID="{89F28D80-B286-46AE-8410-4EF0CB362206}" presName="spVertical2" presStyleCnt="0"/>
      <dgm:spPr/>
    </dgm:pt>
    <dgm:pt modelId="{9E507059-4100-4456-875E-E9AFF361D9F9}" type="pres">
      <dgm:prSet presAssocID="{89F28D80-B286-46AE-8410-4EF0CB362206}" presName="spVertical3" presStyleCnt="0"/>
      <dgm:spPr/>
    </dgm:pt>
    <dgm:pt modelId="{A32928B0-0C15-4125-A078-800539314766}" type="pres">
      <dgm:prSet presAssocID="{3DFC4812-BB50-46C3-97C4-53CAC737597C}" presName="space" presStyleCnt="0"/>
      <dgm:spPr/>
    </dgm:pt>
    <dgm:pt modelId="{1F222C08-1565-4E86-A3BA-5A9FF06527C2}" type="pres">
      <dgm:prSet presAssocID="{91F60A91-555A-404B-BBBF-EC7A541F6DBD}" presName="linV" presStyleCnt="0"/>
      <dgm:spPr/>
    </dgm:pt>
    <dgm:pt modelId="{697E1B4F-3250-41A6-8AAD-134240B438E6}" type="pres">
      <dgm:prSet presAssocID="{91F60A91-555A-404B-BBBF-EC7A541F6DBD}" presName="spVertical1" presStyleCnt="0"/>
      <dgm:spPr/>
    </dgm:pt>
    <dgm:pt modelId="{37C3B101-9E2F-4A76-A9B7-E03C9CCD4CC8}" type="pres">
      <dgm:prSet presAssocID="{91F60A91-555A-404B-BBBF-EC7A541F6DB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590FBE-07C3-4658-B7C8-84880E48A945}" type="pres">
      <dgm:prSet presAssocID="{91F60A91-555A-404B-BBBF-EC7A541F6DBD}" presName="spVertical2" presStyleCnt="0"/>
      <dgm:spPr/>
    </dgm:pt>
    <dgm:pt modelId="{D5B2AA0E-68AE-4A0F-A0F3-4299BA5691F8}" type="pres">
      <dgm:prSet presAssocID="{91F60A91-555A-404B-BBBF-EC7A541F6DBD}" presName="spVertical3" presStyleCnt="0"/>
      <dgm:spPr/>
    </dgm:pt>
    <dgm:pt modelId="{6A888DB9-66FC-4E2E-9B70-159A8E4076CE}" type="pres">
      <dgm:prSet presAssocID="{1587D5BE-C481-4293-B4AC-20315FD3958D}" presName="space" presStyleCnt="0"/>
      <dgm:spPr/>
    </dgm:pt>
    <dgm:pt modelId="{30A88C15-95D4-4B11-8B3B-92696E7AE01C}" type="pres">
      <dgm:prSet presAssocID="{24A1FFAE-9303-41B8-949A-064BEB438CB8}" presName="linV" presStyleCnt="0"/>
      <dgm:spPr/>
    </dgm:pt>
    <dgm:pt modelId="{7BB43011-C8B2-435F-8849-A64567D077D8}" type="pres">
      <dgm:prSet presAssocID="{24A1FFAE-9303-41B8-949A-064BEB438CB8}" presName="spVertical1" presStyleCnt="0"/>
      <dgm:spPr/>
    </dgm:pt>
    <dgm:pt modelId="{BAF3B744-C129-4E1D-A4A9-778BE4F1E9EF}" type="pres">
      <dgm:prSet presAssocID="{24A1FFAE-9303-41B8-949A-064BEB438CB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E4C4CC-5431-456A-B660-4D6260193EC5}" type="pres">
      <dgm:prSet presAssocID="{24A1FFAE-9303-41B8-949A-064BEB438CB8}" presName="spVertical2" presStyleCnt="0"/>
      <dgm:spPr/>
    </dgm:pt>
    <dgm:pt modelId="{189D50AA-7AAB-4C66-9797-583732C8DF68}" type="pres">
      <dgm:prSet presAssocID="{24A1FFAE-9303-41B8-949A-064BEB438CB8}" presName="spVertical3" presStyleCnt="0"/>
      <dgm:spPr/>
    </dgm:pt>
    <dgm:pt modelId="{607E345B-74BA-4CFB-AC4D-0E01B13046E2}" type="pres">
      <dgm:prSet presAssocID="{A50FDBB0-2C9B-4E3C-A2C3-72F9D9527995}" presName="padding2" presStyleCnt="0"/>
      <dgm:spPr/>
    </dgm:pt>
    <dgm:pt modelId="{612CE4B8-B1EA-460C-AB3A-A7D786C90A1E}" type="pres">
      <dgm:prSet presAssocID="{A50FDBB0-2C9B-4E3C-A2C3-72F9D9527995}" presName="negArrow" presStyleCnt="0"/>
      <dgm:spPr/>
    </dgm:pt>
    <dgm:pt modelId="{DAEF62A6-4635-41D8-B022-29B856838008}" type="pres">
      <dgm:prSet presAssocID="{A50FDBB0-2C9B-4E3C-A2C3-72F9D9527995}" presName="backgroundArrow" presStyleLbl="node1" presStyleIdx="0" presStyleCnt="1"/>
      <dgm:spPr/>
    </dgm:pt>
  </dgm:ptLst>
  <dgm:cxnLst>
    <dgm:cxn modelId="{3CFA1C5C-85D8-4DDE-B9A4-F6317DEFA5D4}" type="presOf" srcId="{91F60A91-555A-404B-BBBF-EC7A541F6DBD}" destId="{37C3B101-9E2F-4A76-A9B7-E03C9CCD4CC8}" srcOrd="0" destOrd="0" presId="urn:microsoft.com/office/officeart/2005/8/layout/hProcess3"/>
    <dgm:cxn modelId="{00480232-A144-41AB-873E-B1B97267478A}" type="presOf" srcId="{89F28D80-B286-46AE-8410-4EF0CB362206}" destId="{C541735C-7B3F-423E-B22C-DB55BDBF808D}" srcOrd="0" destOrd="0" presId="urn:microsoft.com/office/officeart/2005/8/layout/hProcess3"/>
    <dgm:cxn modelId="{F1210B30-80E1-4E2E-9343-3222685D0357}" srcId="{A50FDBB0-2C9B-4E3C-A2C3-72F9D9527995}" destId="{89F28D80-B286-46AE-8410-4EF0CB362206}" srcOrd="0" destOrd="0" parTransId="{2514263B-F12D-489E-94FA-CBCC83856EBB}" sibTransId="{3DFC4812-BB50-46C3-97C4-53CAC737597C}"/>
    <dgm:cxn modelId="{AF5BB2EF-FAD2-490B-A2DF-2AC94C074B2E}" srcId="{A50FDBB0-2C9B-4E3C-A2C3-72F9D9527995}" destId="{24A1FFAE-9303-41B8-949A-064BEB438CB8}" srcOrd="2" destOrd="0" parTransId="{DDADD9BA-424E-4894-B780-03A954581411}" sibTransId="{3A0BBA91-687E-4EF6-AB73-B764A68AAD75}"/>
    <dgm:cxn modelId="{45BD75D2-7264-4C81-B17B-D4CF7525AA2F}" type="presOf" srcId="{24A1FFAE-9303-41B8-949A-064BEB438CB8}" destId="{BAF3B744-C129-4E1D-A4A9-778BE4F1E9EF}" srcOrd="0" destOrd="0" presId="urn:microsoft.com/office/officeart/2005/8/layout/hProcess3"/>
    <dgm:cxn modelId="{160ADD4A-DD65-477B-8D73-F7519CC7D591}" srcId="{A50FDBB0-2C9B-4E3C-A2C3-72F9D9527995}" destId="{91F60A91-555A-404B-BBBF-EC7A541F6DBD}" srcOrd="1" destOrd="0" parTransId="{C7AB424C-682E-4F65-B89C-5FA4E631A011}" sibTransId="{1587D5BE-C481-4293-B4AC-20315FD3958D}"/>
    <dgm:cxn modelId="{F13B7CE8-8E47-43F5-9829-F253992469C7}" type="presOf" srcId="{A50FDBB0-2C9B-4E3C-A2C3-72F9D9527995}" destId="{4AD4388D-7CBE-47B5-B4C8-D67AC1405359}" srcOrd="0" destOrd="0" presId="urn:microsoft.com/office/officeart/2005/8/layout/hProcess3"/>
    <dgm:cxn modelId="{14462FCF-BDF2-4782-91AA-D5D3B986582A}" type="presParOf" srcId="{4AD4388D-7CBE-47B5-B4C8-D67AC1405359}" destId="{67C8D9FD-C3CE-49FD-A1CB-992578705F4D}" srcOrd="0" destOrd="0" presId="urn:microsoft.com/office/officeart/2005/8/layout/hProcess3"/>
    <dgm:cxn modelId="{3AC491BB-7A0C-49B6-8426-192D11162B56}" type="presParOf" srcId="{4AD4388D-7CBE-47B5-B4C8-D67AC1405359}" destId="{142F1057-6478-43D9-88FC-1B62F6854482}" srcOrd="1" destOrd="0" presId="urn:microsoft.com/office/officeart/2005/8/layout/hProcess3"/>
    <dgm:cxn modelId="{BC643D78-32FF-4ED7-B3A4-4350CE56AC72}" type="presParOf" srcId="{142F1057-6478-43D9-88FC-1B62F6854482}" destId="{941A2D41-C73D-417A-9D5C-359D223B8B88}" srcOrd="0" destOrd="0" presId="urn:microsoft.com/office/officeart/2005/8/layout/hProcess3"/>
    <dgm:cxn modelId="{F1FDD8D6-063B-436E-9079-C0BE73165FAC}" type="presParOf" srcId="{142F1057-6478-43D9-88FC-1B62F6854482}" destId="{D3061A76-E9F2-48B8-98EA-6E9D300107FD}" srcOrd="1" destOrd="0" presId="urn:microsoft.com/office/officeart/2005/8/layout/hProcess3"/>
    <dgm:cxn modelId="{088A22EC-8790-4095-9B34-D604DB48F760}" type="presParOf" srcId="{D3061A76-E9F2-48B8-98EA-6E9D300107FD}" destId="{78D8078E-566D-45CE-8C1E-22BC4F3E966E}" srcOrd="0" destOrd="0" presId="urn:microsoft.com/office/officeart/2005/8/layout/hProcess3"/>
    <dgm:cxn modelId="{DBE3BCDB-A6CC-49CA-8C75-692300A7C783}" type="presParOf" srcId="{D3061A76-E9F2-48B8-98EA-6E9D300107FD}" destId="{C541735C-7B3F-423E-B22C-DB55BDBF808D}" srcOrd="1" destOrd="0" presId="urn:microsoft.com/office/officeart/2005/8/layout/hProcess3"/>
    <dgm:cxn modelId="{743E6BF9-E17D-4F56-8A38-6F7F2235440C}" type="presParOf" srcId="{D3061A76-E9F2-48B8-98EA-6E9D300107FD}" destId="{D2183BED-CD94-452D-A4A1-BB224498684F}" srcOrd="2" destOrd="0" presId="urn:microsoft.com/office/officeart/2005/8/layout/hProcess3"/>
    <dgm:cxn modelId="{CBB22558-5035-400C-AF3E-6BFAC9A7E375}" type="presParOf" srcId="{D3061A76-E9F2-48B8-98EA-6E9D300107FD}" destId="{9E507059-4100-4456-875E-E9AFF361D9F9}" srcOrd="3" destOrd="0" presId="urn:microsoft.com/office/officeart/2005/8/layout/hProcess3"/>
    <dgm:cxn modelId="{F9DDF962-1B97-4E14-B081-D53CFA1D717A}" type="presParOf" srcId="{142F1057-6478-43D9-88FC-1B62F6854482}" destId="{A32928B0-0C15-4125-A078-800539314766}" srcOrd="2" destOrd="0" presId="urn:microsoft.com/office/officeart/2005/8/layout/hProcess3"/>
    <dgm:cxn modelId="{DF647542-186F-4EFD-B22E-C73D472D4298}" type="presParOf" srcId="{142F1057-6478-43D9-88FC-1B62F6854482}" destId="{1F222C08-1565-4E86-A3BA-5A9FF06527C2}" srcOrd="3" destOrd="0" presId="urn:microsoft.com/office/officeart/2005/8/layout/hProcess3"/>
    <dgm:cxn modelId="{6E85E6F1-84BB-40B3-A368-744EF6662FFF}" type="presParOf" srcId="{1F222C08-1565-4E86-A3BA-5A9FF06527C2}" destId="{697E1B4F-3250-41A6-8AAD-134240B438E6}" srcOrd="0" destOrd="0" presId="urn:microsoft.com/office/officeart/2005/8/layout/hProcess3"/>
    <dgm:cxn modelId="{2CB396D3-B395-4D77-8C3C-C801D6719733}" type="presParOf" srcId="{1F222C08-1565-4E86-A3BA-5A9FF06527C2}" destId="{37C3B101-9E2F-4A76-A9B7-E03C9CCD4CC8}" srcOrd="1" destOrd="0" presId="urn:microsoft.com/office/officeart/2005/8/layout/hProcess3"/>
    <dgm:cxn modelId="{15C49C31-45F9-44E2-9740-0F693A80A4E5}" type="presParOf" srcId="{1F222C08-1565-4E86-A3BA-5A9FF06527C2}" destId="{30590FBE-07C3-4658-B7C8-84880E48A945}" srcOrd="2" destOrd="0" presId="urn:microsoft.com/office/officeart/2005/8/layout/hProcess3"/>
    <dgm:cxn modelId="{30707D8C-7B01-49A5-8F07-AB43DAA81807}" type="presParOf" srcId="{1F222C08-1565-4E86-A3BA-5A9FF06527C2}" destId="{D5B2AA0E-68AE-4A0F-A0F3-4299BA5691F8}" srcOrd="3" destOrd="0" presId="urn:microsoft.com/office/officeart/2005/8/layout/hProcess3"/>
    <dgm:cxn modelId="{BD1B107F-A719-4289-979C-BAC861886F00}" type="presParOf" srcId="{142F1057-6478-43D9-88FC-1B62F6854482}" destId="{6A888DB9-66FC-4E2E-9B70-159A8E4076CE}" srcOrd="4" destOrd="0" presId="urn:microsoft.com/office/officeart/2005/8/layout/hProcess3"/>
    <dgm:cxn modelId="{2724F445-52B8-4140-99A2-007B1AAB9342}" type="presParOf" srcId="{142F1057-6478-43D9-88FC-1B62F6854482}" destId="{30A88C15-95D4-4B11-8B3B-92696E7AE01C}" srcOrd="5" destOrd="0" presId="urn:microsoft.com/office/officeart/2005/8/layout/hProcess3"/>
    <dgm:cxn modelId="{C2858CC6-6979-4D38-91A4-AA3C0F481B7F}" type="presParOf" srcId="{30A88C15-95D4-4B11-8B3B-92696E7AE01C}" destId="{7BB43011-C8B2-435F-8849-A64567D077D8}" srcOrd="0" destOrd="0" presId="urn:microsoft.com/office/officeart/2005/8/layout/hProcess3"/>
    <dgm:cxn modelId="{F4811278-FE5C-4E92-9CCE-A7E20C737ADB}" type="presParOf" srcId="{30A88C15-95D4-4B11-8B3B-92696E7AE01C}" destId="{BAF3B744-C129-4E1D-A4A9-778BE4F1E9EF}" srcOrd="1" destOrd="0" presId="urn:microsoft.com/office/officeart/2005/8/layout/hProcess3"/>
    <dgm:cxn modelId="{AD6A4F3E-CFB5-4DD2-BCC5-EE148C8FD0A6}" type="presParOf" srcId="{30A88C15-95D4-4B11-8B3B-92696E7AE01C}" destId="{A4E4C4CC-5431-456A-B660-4D6260193EC5}" srcOrd="2" destOrd="0" presId="urn:microsoft.com/office/officeart/2005/8/layout/hProcess3"/>
    <dgm:cxn modelId="{F0B7001A-A19E-41FA-BBD6-AA700C9F71DB}" type="presParOf" srcId="{30A88C15-95D4-4B11-8B3B-92696E7AE01C}" destId="{189D50AA-7AAB-4C66-9797-583732C8DF68}" srcOrd="3" destOrd="0" presId="urn:microsoft.com/office/officeart/2005/8/layout/hProcess3"/>
    <dgm:cxn modelId="{4ECE2EF2-77C2-4693-834F-883BDCE14B95}" type="presParOf" srcId="{142F1057-6478-43D9-88FC-1B62F6854482}" destId="{607E345B-74BA-4CFB-AC4D-0E01B13046E2}" srcOrd="6" destOrd="0" presId="urn:microsoft.com/office/officeart/2005/8/layout/hProcess3"/>
    <dgm:cxn modelId="{FFCD4288-DB41-4141-B010-69005509AFEA}" type="presParOf" srcId="{142F1057-6478-43D9-88FC-1B62F6854482}" destId="{612CE4B8-B1EA-460C-AB3A-A7D786C90A1E}" srcOrd="7" destOrd="0" presId="urn:microsoft.com/office/officeart/2005/8/layout/hProcess3"/>
    <dgm:cxn modelId="{9F90DA16-9E13-405A-9CAF-B56A85B9FFEC}" type="presParOf" srcId="{142F1057-6478-43D9-88FC-1B62F6854482}" destId="{DAEF62A6-4635-41D8-B022-29B856838008}" srcOrd="8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F62A6-4635-41D8-B022-29B856838008}">
      <dsp:nvSpPr>
        <dsp:cNvPr id="0" name=""/>
        <dsp:cNvSpPr/>
      </dsp:nvSpPr>
      <dsp:spPr>
        <a:xfrm>
          <a:off x="0" y="124170"/>
          <a:ext cx="1684112" cy="100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3B744-C129-4E1D-A4A9-778BE4F1E9EF}">
      <dsp:nvSpPr>
        <dsp:cNvPr id="0" name=""/>
        <dsp:cNvSpPr/>
      </dsp:nvSpPr>
      <dsp:spPr>
        <a:xfrm>
          <a:off x="1109885" y="376170"/>
          <a:ext cx="405815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/>
        </a:p>
      </dsp:txBody>
      <dsp:txXfrm>
        <a:off x="1109885" y="376170"/>
        <a:ext cx="405815" cy="504000"/>
      </dsp:txXfrm>
    </dsp:sp>
    <dsp:sp modelId="{37C3B101-9E2F-4A76-A9B7-E03C9CCD4CC8}">
      <dsp:nvSpPr>
        <dsp:cNvPr id="0" name=""/>
        <dsp:cNvSpPr/>
      </dsp:nvSpPr>
      <dsp:spPr>
        <a:xfrm>
          <a:off x="622907" y="376170"/>
          <a:ext cx="405815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622907" y="376170"/>
        <a:ext cx="405815" cy="504000"/>
      </dsp:txXfrm>
    </dsp:sp>
    <dsp:sp modelId="{C541735C-7B3F-423E-B22C-DB55BDBF808D}">
      <dsp:nvSpPr>
        <dsp:cNvPr id="0" name=""/>
        <dsp:cNvSpPr/>
      </dsp:nvSpPr>
      <dsp:spPr>
        <a:xfrm>
          <a:off x="135929" y="376170"/>
          <a:ext cx="405815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135929" y="376170"/>
        <a:ext cx="405815" cy="5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20A9-0BA6-40AC-9512-01EC4D33AF72}" type="datetimeFigureOut">
              <a:rPr lang="en-US" smtClean="0"/>
              <a:pPr/>
              <a:t>15/01/20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1D9BE-67C1-4C60-A6FF-C10DF7C3B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34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1D9BE-67C1-4C60-A6FF-C10DF7C3BB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80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D111DF-CB24-46AE-BE22-EE5BC83DDEC2}" type="datetimeFigureOut">
              <a:rPr lang="en-IN" smtClean="0">
                <a:solidFill>
                  <a:prstClr val="black"/>
                </a:solidFill>
              </a:rPr>
              <a:pPr/>
              <a:t>15-01-2020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C14-CC31-4B6B-B117-2D7585948CB5}" type="slidenum">
              <a:rPr lang="en-IN" smtClean="0">
                <a:solidFill>
                  <a:prstClr val="black"/>
                </a:solidFill>
              </a:rPr>
              <a:pPr/>
              <a:t>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66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B0D6-8870-477B-9CB8-754295FEE585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0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C1A6-B142-4376-A0A3-96CF31A7F556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280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7088FE-C368-4985-983E-41BAE8265658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B075680-BB05-480D-8305-AC4F1F59D2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346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0C722D-CABD-4C14-8101-9FADDA302F95}" type="datetime1">
              <a:rPr lang="en-US" smtClean="0"/>
              <a:t>15/01/20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A0886F-FE8A-450D-933D-BF7B2C739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332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40EFB1-B6ED-43E8-96A4-C79A17E0F5BB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313F35E-FABC-4176-8208-F72F4B713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3184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B7E723-A17B-4CAF-810D-0F32FF0AF848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07DE49F-B063-411D-8C15-50BC7B3DC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7474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413CD7-AA75-49D1-838D-DA37706FFBBD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E678E7E-FE7D-4128-A147-30ABFABC2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53394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D4B342-4ECE-439B-AB4A-984B08EA6A9C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EB36324-6964-4966-A767-8EF244E8F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375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B6D3B4-611F-4B01-9563-670AA1ACCDB3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25064B-C550-4DA9-9F57-11D271931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9519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AA002E-750E-4F49-9971-96BAE0627454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6F7549-BC56-43D8-A289-46C40F744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07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CBDE0B-4F22-4BB2-BCB7-9402FB0C3F41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C956A9-D0DF-4DAF-8606-4D00DBC4F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6708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64C59C-F48B-42E0-8C2A-E384F8EEA203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D0D0B1-429D-4BEE-860E-49C2180E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5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3075-C788-43C3-A174-7BBA9CA821FF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6369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EB657F-52B8-4E3A-AD88-370657AC06F0}" type="datetime1">
              <a:rPr lang="en-US" smtClean="0"/>
              <a:t>15/01/20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D180C1-B5A3-44A4-87E0-B86687B4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1650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A7C5EE-7083-42E9-B16A-3A356049CEEE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6F6D7B-02D0-44CB-9AE4-CD551F48F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6355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7997D1-FBF3-4F97-B468-348A3A57CCB3}" type="datetime1">
              <a:rPr lang="en-US" smtClean="0"/>
              <a:t>15/01/20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60F1-7F78-4C10-A897-5C9E1FBE7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3045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D52921-7509-45E8-B9B8-39E65EC30A8D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8F6FB4-8ADE-4477-8A19-3D426FAE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6103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572E84-C1FC-4811-B159-0B79FBA77511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42BD11-C014-4425-85DE-57FB53707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5088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537111-7403-4B9E-BB80-69ACAFECDE5B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653FE8-7126-41C6-B84C-135AF6C2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4590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E04FBA-D9DD-4873-B3B2-15E49F7EA6A7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976A5D-F299-4857-A91B-C16CAF6A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75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2E79-E865-4C56-9BD1-FCF73A1256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51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9AA4-CD53-40B8-83BC-1B6A527609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83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A602-D8F4-4AD5-98F5-E1A93EA41E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3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DAF-578F-4A83-B4E6-8F1D3F88A9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64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17A-8A3F-4C7B-B56E-8D6F0C523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7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05BB-08F6-4FED-AC0F-E15B7CC0F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86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5451-8D70-40A1-8E39-8570056C0E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207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921-3A1D-4063-8994-52B5A61BE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62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D157-490F-4CF5-BFCA-61FC268FA1A6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53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D117-8B44-4C33-BFDF-4D8168D4C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289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BB7-F007-4188-9643-9B877287D7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21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2257-9E1E-4F6F-9153-2A34EC38AE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601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4EB-D84E-4AEE-A732-21A19097C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99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B08-BF4A-4712-AE55-96954C571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757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CE19-1F4C-4241-AAFB-5871C185CE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917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39E-83EE-4158-BD49-CC55D21FA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54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B1C-8A1C-44CF-A5A4-B7F395FDFD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146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9E7-E0EC-42A7-A350-5765C5C9C5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712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2E19-E50A-4C67-BC62-AB0EE5DF17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9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A04C-AFAA-4483-AB1B-CEED0B07036F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941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66F9-F00C-43B9-AA98-95F92943DC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618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C7F7-3F17-4B78-8CDE-48FE40D8D4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662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2C39-4AFA-4AD7-AFAC-AE7CBD466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200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8308-FACC-4721-A398-CE713FC526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04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E6-D1B2-442A-B109-C2A1413E2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690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09CA-9047-4C2C-A86E-552F7ECED8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750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D0EC-5EF2-4F21-9B05-BB4DB9126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891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9FE6-1127-414F-9836-1A4B011419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073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7B43-D71A-4440-A28C-A7C9F41DD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77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4312-369B-4C40-8971-44FB87881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42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990-A5C9-4954-B2BF-76F03E7B977E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011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4B65-91E6-46F9-B62A-7548450C94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26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B6FB-0B95-4661-B6A0-AE1177B43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23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8049-7683-4EF0-8DAB-60E077349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338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4F5-53B9-40BE-A665-E6FEAA7C8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178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101F-9F69-48BE-A412-84E733ACCB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36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ADEE-C442-410A-BD9F-41188007F6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92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3A5-D4A8-4313-88FE-D6F51B6B4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41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039-B740-432B-A939-F33C89D82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269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2A4-9A4E-437E-8B50-58D0CAD968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853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AC3C-0FA1-40AF-9175-CFB15B0EF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96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4899-CC78-47D6-8CD4-5767AEF78EF9}" type="datetime1">
              <a:rPr lang="en-US" smtClean="0"/>
              <a:t>15/01/20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554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6DCF-9820-438E-A992-2BE827DF3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69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529F-6594-4C2D-BF6D-516C2CE303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577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E76-8478-4D5A-8034-9C4553B8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987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BB1-5E74-4277-9F08-DCFBA4024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222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EFD-93F5-4E6C-BD36-20AB943004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13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EE68-3BF9-46F4-AAC8-47C267E5A4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577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B42C-E1D5-4ABA-B3F6-CC64072AD5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406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A3C-2544-42F6-AC70-44E7FBF5D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76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D8B3-1FEF-4041-9370-C5CBDF80A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354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4FB0-9952-4A3D-B888-3F3ED816B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3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B003-2ADA-4FCC-8FD7-E8E7B376EDA8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844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8EFF-709C-42FF-B82F-04F777E2FA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837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14-E9CC-4575-BA07-AA5C45CF9D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712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B48-EA3A-4E94-9315-CDD89F7EE6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942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CBA-B752-48D5-925B-3D968747CB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24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8933-CC0C-4A5C-AA60-193D646CAE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5168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B933-9ABB-4701-8A41-C3960A766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128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D5ED-11E8-4AB2-9A40-FD59CD64D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475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13262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110212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9707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D0E1-DB19-4B8B-A8D6-C2EDFCF888FB}" type="datetime1">
              <a:rPr lang="en-US" smtClean="0"/>
              <a:t>15/01/20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352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484313"/>
            <a:ext cx="5384800" cy="44656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484313"/>
            <a:ext cx="5384800" cy="44656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662130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965448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1388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13666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6542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93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392159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88962"/>
            <a:ext cx="2745317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88962"/>
            <a:ext cx="8039100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89434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33" y="188962"/>
            <a:ext cx="10987617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097936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484313"/>
            <a:ext cx="53848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484362"/>
            <a:ext cx="5384800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2417" y="3792538"/>
            <a:ext cx="5384800" cy="2157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97643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A031-BDFD-4757-9F4F-7714E0168AA6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660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889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417" y="1484362"/>
            <a:ext cx="5384800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484362"/>
            <a:ext cx="5384800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417" y="3792538"/>
            <a:ext cx="5384800" cy="2157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417" y="3792538"/>
            <a:ext cx="5384800" cy="2157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9938336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484313"/>
            <a:ext cx="53848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484313"/>
            <a:ext cx="53848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09036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484313"/>
            <a:ext cx="53848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484362"/>
            <a:ext cx="5384800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2417" y="3792538"/>
            <a:ext cx="5384800" cy="2157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789941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484313"/>
            <a:ext cx="53848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2417" y="1484313"/>
            <a:ext cx="53848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8475817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BCFF-0B5D-4AC2-ADE2-F3A7040E3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885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537-4150-4D3B-BB9A-F70A585E45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7280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906-E8EF-4DB4-B2A6-66C4DEAA12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3794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A2C2-657C-4039-9A34-D0254A248E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850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122C-5082-4032-9957-4FAEA1F12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34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6DA3-BEF6-4371-9486-CA07DA2C62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24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6320-2FFD-4CA8-AE5B-10DDB8629C85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943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CBE9-3479-45B4-A304-DEE6E8163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021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D4C7-BA8B-487F-8E2C-7D199F412B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8032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A94E-F6CB-4148-A1EC-E64D6D3455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908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95E-45DA-498E-8C51-AAB30DE89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791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BF76-350F-49D2-9BEA-EE23BDAE41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8191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2EB45A-B00B-431B-BE72-0C288DA4D49F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CA30C19-8841-4BEE-A2AB-068DDB943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9822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38CDE1-B9D4-42D0-8A39-D58B5346C513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412E8C1-A4ED-46EB-B078-CC779A3DD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4215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79EBEB-B414-4DF2-A7AD-5BFAC2BC8784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3D0017E-2735-45AB-8321-B911896D6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2382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0A63CD-F4F8-4635-902D-A63CA03E18DE}" type="datetime1">
              <a:rPr lang="en-US" smtClean="0"/>
              <a:t>15/01/20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262A8386-692E-413B-8F5C-37C3B1835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217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A067E1-E20D-4049-9DD7-21CC507D421E}" type="datetime1">
              <a:rPr lang="en-US" smtClean="0"/>
              <a:t>15/01/20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C3B3568-4185-4289-8718-CE6D5BAA1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75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96C9-676B-4E20-A4A7-9E2F05720D91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6419-91EE-40C7-80B2-E9D6D377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1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8B3818E-0584-4768-94C0-3C265C6E61B6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AFBD266-0EFC-4D05-84A2-C0D956EB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2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DF15-B103-4531-8E5E-02D3BA905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69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914A-E23C-47F5-AC1E-3A008BC40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17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78398-1536-4DA1-8467-456A2C840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90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01EE-D166-42F2-ADEB-8516E2BC51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EBEC-0610-4A00-AD3A-AD10CAD302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9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484313"/>
            <a:ext cx="109728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488019" y="6021388"/>
            <a:ext cx="9984316" cy="11112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350" b="1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390651" y="6021389"/>
            <a:ext cx="480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AU" sz="1500" b="1" dirty="0">
                <a:solidFill>
                  <a:srgbClr val="006699"/>
                </a:solidFill>
              </a:rPr>
              <a:t>Ian Wark Research Institute</a:t>
            </a:r>
            <a:endParaRPr lang="en-AU" sz="750" b="1" dirty="0">
              <a:solidFill>
                <a:srgbClr val="0066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750" b="1" dirty="0">
                <a:solidFill>
                  <a:srgbClr val="000066"/>
                </a:solidFill>
              </a:rPr>
              <a:t>Australian Research Council Special Research Centre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750" b="1" dirty="0">
                <a:solidFill>
                  <a:srgbClr val="000066"/>
                </a:solidFill>
              </a:rPr>
              <a:t>For Particle and Material Interfaces</a:t>
            </a:r>
          </a:p>
        </p:txBody>
      </p:sp>
      <p:pic>
        <p:nvPicPr>
          <p:cNvPr id="9222" name="Picture 22" descr="ReflexBlu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5584" y="6021388"/>
            <a:ext cx="649816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3" descr="WarkSigBlu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79450" y="6092874"/>
            <a:ext cx="268816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117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CC66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000066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66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DC9B-C86F-474E-BF93-E364576FF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4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96826EF-1E99-4567-909C-2376894EA152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0CF00E-61FA-488C-BEEA-38390F126A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911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cri.res.in/ResearchAreas/ElectrochemicalPowerSources/LeadAcidBatteries.aspx" TargetMode="External"/><Relationship Id="rId3" Type="http://schemas.openxmlformats.org/officeDocument/2006/relationships/hyperlink" Target="http://www.cecri.res.in/ResearchAreas/ChlorAlkali.aspx" TargetMode="External"/><Relationship Id="rId7" Type="http://schemas.openxmlformats.org/officeDocument/2006/relationships/hyperlink" Target="http://www.cecri.res.in/ResearchAreas/ElectrochemicalPowerSources/FuelCells.aspx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cecri.res.in/ResearchAreas/ElectroplatingMetalFinishingTechnology.asp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cecri.res.in/ResearchAreas/ElectrochemicalMaterialsScience.aspx" TargetMode="External"/><Relationship Id="rId10" Type="http://schemas.openxmlformats.org/officeDocument/2006/relationships/hyperlink" Target="http://www.cecri.res.in/ResearchAreas/ElectroOrganic.aspx" TargetMode="External"/><Relationship Id="rId4" Type="http://schemas.openxmlformats.org/officeDocument/2006/relationships/hyperlink" Target="http://www.cecri.res.in/ResearchAreas/CorrosionMaterialProtection.aspx" TargetMode="External"/><Relationship Id="rId9" Type="http://schemas.openxmlformats.org/officeDocument/2006/relationships/hyperlink" Target="http://www.cecri.res.in/ResearchAreas/ElectrochemicalPowerSources/LithiumBatteries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131" y="697189"/>
            <a:ext cx="119568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New MNRE Guidelines (IS 16270:2014) on Solar Batteries : Impact on India's Small and Medium Scale Battery Manufacturers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625E-B884-4ECF-B2BD-B981CACA2CA9}" type="datetime1">
              <a:rPr lang="en-US" smtClean="0"/>
              <a:t>15/01/20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960" y="1982913"/>
            <a:ext cx="1387011" cy="1873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6451" y="4259975"/>
            <a:ext cx="76664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1" dirty="0" smtClean="0">
                <a:solidFill>
                  <a:srgbClr val="0000CC"/>
                </a:solidFill>
              </a:rPr>
              <a:t>Sundar Mayavan, Ph.D.</a:t>
            </a:r>
          </a:p>
          <a:p>
            <a:pPr algn="ctr"/>
            <a:r>
              <a:rPr lang="en-IN" sz="2000" b="1" i="1" dirty="0" smtClean="0">
                <a:solidFill>
                  <a:srgbClr val="006600"/>
                </a:solidFill>
              </a:rPr>
              <a:t>Senior Scientist</a:t>
            </a:r>
          </a:p>
          <a:p>
            <a:pPr algn="ctr"/>
            <a:r>
              <a:rPr lang="en-IN" sz="2000" b="1" i="1" dirty="0" smtClean="0">
                <a:solidFill>
                  <a:srgbClr val="006600"/>
                </a:solidFill>
              </a:rPr>
              <a:t>Lead Acid Battery Group</a:t>
            </a:r>
          </a:p>
          <a:p>
            <a:pPr algn="ctr"/>
            <a:r>
              <a:rPr lang="en-IN" sz="2000" b="1" i="1" dirty="0" smtClean="0">
                <a:solidFill>
                  <a:srgbClr val="006600"/>
                </a:solidFill>
              </a:rPr>
              <a:t>CSIR- Central Electrochemical Research Institute</a:t>
            </a:r>
          </a:p>
          <a:p>
            <a:pPr algn="ctr"/>
            <a:r>
              <a:rPr lang="en-IN" sz="2000" b="1" i="1" dirty="0" smtClean="0">
                <a:solidFill>
                  <a:srgbClr val="006600"/>
                </a:solidFill>
              </a:rPr>
              <a:t>Karaikudi, INDIA</a:t>
            </a:r>
            <a:endParaRPr lang="en-IN" sz="2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9033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Batteries in SPV Applications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D0C0-0C71-448F-98DC-53EF48E4D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9419" y="2647349"/>
            <a:ext cx="3776581" cy="92333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Charging during day/light hours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Discharging during night-time hours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Daily usage : 2-20 % of rated capacity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5747280"/>
            <a:ext cx="4792580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Periods with low solar irradiation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</a:rPr>
              <a:t>The battery </a:t>
            </a:r>
            <a:r>
              <a:rPr lang="en-US" b="1" dirty="0" err="1" smtClean="0">
                <a:solidFill>
                  <a:srgbClr val="FF3300"/>
                </a:solidFill>
              </a:rPr>
              <a:t>SoC</a:t>
            </a:r>
            <a:r>
              <a:rPr lang="en-US" b="1" dirty="0" smtClean="0">
                <a:solidFill>
                  <a:srgbClr val="FF3300"/>
                </a:solidFill>
              </a:rPr>
              <a:t> can go &lt; 20 % of rated capacity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5255" y="1331927"/>
            <a:ext cx="4855869" cy="646331"/>
          </a:xfrm>
          <a:prstGeom prst="rect">
            <a:avLst/>
          </a:prstGeom>
          <a:ln w="25400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Periods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with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high solar irradiation</a:t>
            </a:r>
          </a:p>
          <a:p>
            <a:pPr lvl="0"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 bring the battery to full charge / overcharge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65600" y="3623366"/>
            <a:ext cx="0" cy="20501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37600" y="2001609"/>
            <a:ext cx="0" cy="36719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6264" y="4256910"/>
            <a:ext cx="219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SoC</a:t>
            </a:r>
            <a:r>
              <a:rPr lang="en-US" sz="2400" dirty="0" smtClean="0">
                <a:solidFill>
                  <a:srgbClr val="0000FF"/>
                </a:solidFill>
              </a:rPr>
              <a:t> Goes down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6620" y="3392534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SoC</a:t>
            </a:r>
            <a:r>
              <a:rPr lang="en-US" sz="2400" dirty="0" smtClean="0">
                <a:solidFill>
                  <a:srgbClr val="0000FF"/>
                </a:solidFill>
              </a:rPr>
              <a:t> Goes up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9282" y="5211889"/>
            <a:ext cx="312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Seasonal cycle : Winter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4400" y="2185684"/>
            <a:ext cx="1525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Daily cycle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20612" y="850692"/>
            <a:ext cx="3385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Seasonal cycle :  Summer</a:t>
            </a:r>
          </a:p>
        </p:txBody>
      </p:sp>
      <p:pic>
        <p:nvPicPr>
          <p:cNvPr id="24" name="Picture 23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5" y="7937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79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58D-AD74-453E-A071-068EC34609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5379" y="94164"/>
            <a:ext cx="10972800" cy="651794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Batteries in SPV Applications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737" y="1070810"/>
            <a:ext cx="10780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C000"/>
                </a:solidFill>
              </a:rPr>
              <a:t>Summer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The batteries will be operated at </a:t>
            </a:r>
            <a:r>
              <a:rPr lang="en-US" sz="2000" b="1" dirty="0" err="1" smtClean="0">
                <a:solidFill>
                  <a:srgbClr val="00B050"/>
                </a:solidFill>
              </a:rPr>
              <a:t>HRPSoC</a:t>
            </a:r>
            <a:r>
              <a:rPr lang="en-US" sz="2000" b="1" dirty="0" smtClean="0">
                <a:solidFill>
                  <a:srgbClr val="00B050"/>
                </a:solidFill>
              </a:rPr>
              <a:t> between (80 -100 %) of rated capacity</a:t>
            </a:r>
          </a:p>
          <a:p>
            <a:pPr algn="ctr"/>
            <a:endParaRPr lang="en-US" sz="2000" dirty="0"/>
          </a:p>
          <a:p>
            <a:pPr algn="ctr"/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</a:rPr>
              <a:t>Winter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 energy produced by SPV may not be sufficient to fully recharge the battery.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SoC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decreases and cycling takes place at low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SoC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320" y="4121825"/>
            <a:ext cx="9323130" cy="1692771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00FF"/>
                </a:solidFill>
              </a:rPr>
              <a:t>SPV Batteries are under </a:t>
            </a:r>
            <a:r>
              <a:rPr lang="en-US" sz="3200" u="sng" dirty="0" smtClean="0">
                <a:solidFill>
                  <a:srgbClr val="DF0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state of charge cyclic </a:t>
            </a:r>
            <a:r>
              <a:rPr lang="en-US" sz="2400" u="sng" dirty="0" smtClean="0">
                <a:solidFill>
                  <a:srgbClr val="0000FF"/>
                </a:solidFill>
              </a:rPr>
              <a:t>conditions</a:t>
            </a:r>
          </a:p>
          <a:p>
            <a:pPr algn="ctr"/>
            <a:endParaRPr lang="en-US" sz="2400" u="sng" dirty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Summer : Batteries cycled @ High state of charge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Winter : Batteries cycled @ Low state of charge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5" y="7937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5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8621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MNRE guidelines - Batteries for SPV Application (Till 2018)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760C-4885-4879-9652-158E5340BF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1531" y="934897"/>
            <a:ext cx="4440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IS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15549 : 2005 (VRLA Stationary)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023" y="1045519"/>
            <a:ext cx="5513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IS 13369: 1992 (Tubular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Flooded Positive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8023" y="2142588"/>
            <a:ext cx="5510882" cy="224676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batteries were immersed in a water bath maintained at 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40±3°C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and charged continuously at a current I = 0.1 x C10 amperes 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for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periods of 2000 hours, as given below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400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a)  2-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cycles of 300 h charging followed by test discharge</a:t>
            </a:r>
            <a:endParaRPr lang="en-US" sz="1400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b)  3-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cycles of 200 h charging followed by test discharge</a:t>
            </a:r>
            <a:endParaRPr lang="en-US" sz="1400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Both" startAt="3"/>
            </a:pP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8-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cycles of 100 h charging followed by test 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discharge</a:t>
            </a:r>
          </a:p>
          <a:p>
            <a:pPr marL="342900" indent="-342900" algn="just">
              <a:buAutoNum type="alphaLcParenBoth" startAt="3"/>
            </a:pPr>
            <a:endParaRPr lang="en-US" sz="1400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Requirement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 The battery capacity shall not be less than 9 h of discharge </a:t>
            </a:r>
            <a:r>
              <a:rPr lang="en-GB" sz="1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at </a:t>
            </a:r>
            <a:r>
              <a:rPr lang="en-GB" sz="1400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the final test discharge after the last period of charge. </a:t>
            </a:r>
            <a:endParaRPr lang="en-US" sz="1400" b="1" dirty="0">
              <a:solidFill>
                <a:srgbClr val="0000F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023" y="4524395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batteries are evaluated under Float conditions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8989" y="2109306"/>
            <a:ext cx="5363411" cy="2246769"/>
          </a:xfrm>
          <a:prstGeom prst="rect">
            <a:avLst/>
          </a:prstGeom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Measure C3 capacity : Original Capacity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The </a:t>
            </a:r>
            <a:r>
              <a:rPr lang="en-US" sz="1400" b="1" dirty="0">
                <a:solidFill>
                  <a:srgbClr val="00B050"/>
                </a:solidFill>
              </a:rPr>
              <a:t>batteries were immersed in a water bath maintained at </a:t>
            </a:r>
            <a:r>
              <a:rPr lang="en-US" sz="1400" b="1" dirty="0" smtClean="0">
                <a:solidFill>
                  <a:srgbClr val="00B050"/>
                </a:solidFill>
              </a:rPr>
              <a:t>55 </a:t>
            </a:r>
            <a:r>
              <a:rPr lang="en-US" sz="1400" b="1" dirty="0">
                <a:solidFill>
                  <a:srgbClr val="00B050"/>
                </a:solidFill>
              </a:rPr>
              <a:t>± 3 °C </a:t>
            </a:r>
            <a:endParaRPr lang="en-US" sz="1400" b="1" dirty="0" smtClean="0">
              <a:solidFill>
                <a:srgbClr val="00B050"/>
              </a:solidFill>
            </a:endParaRPr>
          </a:p>
          <a:p>
            <a:r>
              <a:rPr lang="en-US" sz="1400" b="1" dirty="0" smtClean="0">
                <a:solidFill>
                  <a:srgbClr val="00B050"/>
                </a:solidFill>
              </a:rPr>
              <a:t>(a) Discharged for 3 hours @ I = 1.92 x C10 A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(b) Charge at constant voltage of 2.33 V with limit of 40 % of its rated capacity for duration of 9 hours.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Above step (a) and (b) shall be repeated 30 times.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This shall be treated as 1 life unit.</a:t>
            </a:r>
          </a:p>
          <a:p>
            <a:endParaRPr lang="en-US" sz="1400" b="1" dirty="0">
              <a:solidFill>
                <a:srgbClr val="00B050"/>
              </a:solidFill>
            </a:endParaRPr>
          </a:p>
          <a:p>
            <a:r>
              <a:rPr lang="en-US" sz="1400" b="1" dirty="0" smtClean="0">
                <a:solidFill>
                  <a:srgbClr val="00B050"/>
                </a:solidFill>
              </a:rPr>
              <a:t>Requirement : Minimum 5 Life units before capacity falls below 80 % of its original C3 capacity.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00748" y="1656494"/>
            <a:ext cx="179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Endurance Test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7918" y="1645212"/>
            <a:ext cx="2359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Endurance Life Cycle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3596" y="4524395"/>
            <a:ext cx="522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batteries are cycled under approx.50 % </a:t>
            </a:r>
            <a:r>
              <a:rPr lang="en-US" sz="2000" b="1" dirty="0" err="1" smtClean="0">
                <a:solidFill>
                  <a:srgbClr val="FF0000"/>
                </a:solidFill>
              </a:rPr>
              <a:t>SoC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7260" y="5320768"/>
            <a:ext cx="999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These specification do not reflect Batteries used in SPV applications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1" name="Picture 20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5" y="7937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7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IN" b="1" u="sng" dirty="0" smtClean="0">
                <a:solidFill>
                  <a:srgbClr val="C00000"/>
                </a:solidFill>
              </a:rPr>
              <a:t>MNRE Guidelines 2019 for Solar Batteries </a:t>
            </a:r>
            <a:endParaRPr lang="en-IN" b="1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3" y="1778704"/>
            <a:ext cx="3829923" cy="2462093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97380" y="1778704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b="1" dirty="0">
                <a:solidFill>
                  <a:srgbClr val="0000FF"/>
                </a:solidFill>
                <a:latin typeface="Calibri"/>
              </a:rPr>
              <a:t>SECONDARY CELLS AND BATTERIES FOR SOLAR PHOTOVOLTAIC APPLICATION </a:t>
            </a:r>
          </a:p>
          <a:p>
            <a:pPr lvl="0" algn="ctr"/>
            <a:r>
              <a:rPr lang="en-US" sz="2400" b="1" dirty="0">
                <a:solidFill>
                  <a:srgbClr val="0000FF"/>
                </a:solidFill>
                <a:latin typeface="Calibri"/>
              </a:rPr>
              <a:t>— GENERAL REQUIREMENTS AND METHODS OF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TEST</a:t>
            </a:r>
          </a:p>
          <a:p>
            <a:pPr lvl="0" algn="ctr"/>
            <a:endParaRPr lang="en-US" sz="2400" b="1" dirty="0">
              <a:solidFill>
                <a:srgbClr val="0000FF"/>
              </a:solidFill>
              <a:latin typeface="Calibri"/>
            </a:endParaRPr>
          </a:p>
          <a:p>
            <a:pPr lvl="0" algn="ctr"/>
            <a:r>
              <a:rPr lang="en-US" sz="3200" b="1" dirty="0" smtClean="0">
                <a:solidFill>
                  <a:srgbClr val="0000FF"/>
                </a:solidFill>
                <a:latin typeface="Calibri"/>
              </a:rPr>
              <a:t>IS 16270 : 2014</a:t>
            </a:r>
            <a:endParaRPr lang="en-IN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" name="Picture 4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8529" y="4747357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Based on IEC 61427 : 2013 </a:t>
            </a:r>
            <a:endParaRPr lang="en-US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85" y="203204"/>
            <a:ext cx="10515600" cy="5111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+mn-lt"/>
              </a:rPr>
              <a:t>IS 16270 : 2014 - </a:t>
            </a:r>
            <a:r>
              <a:rPr lang="en-US" sz="3200" b="1" u="sng" dirty="0">
                <a:solidFill>
                  <a:srgbClr val="C00000"/>
                </a:solidFill>
                <a:latin typeface="+mn-lt"/>
              </a:rPr>
              <a:t>TEST METHODS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3680480"/>
              </p:ext>
            </p:extLst>
          </p:nvPr>
        </p:nvGraphicFramePr>
        <p:xfrm>
          <a:off x="105538" y="986995"/>
          <a:ext cx="11772900" cy="393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787"/>
                <a:gridCol w="4220368"/>
                <a:gridCol w="1365473"/>
                <a:gridCol w="671409"/>
                <a:gridCol w="671409"/>
                <a:gridCol w="671409"/>
                <a:gridCol w="671409"/>
                <a:gridCol w="671409"/>
                <a:gridCol w="671409"/>
                <a:gridCol w="671409"/>
                <a:gridCol w="671409"/>
              </a:tblGrid>
              <a:tr h="274393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Table 1. Sequence of tests for Stationary Lead Acid Batteries </a:t>
                      </a:r>
                      <a:endParaRPr lang="en-IN" sz="2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9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Sl. No.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Type Test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Clause No.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Cells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823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Physical Verification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(Verification of Marking &amp; Dimensions)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4.2.1, 5.4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Capacity test @ C/10 Rate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8.1 &amp; 7.2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274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Endurance </a:t>
                      </a:r>
                      <a:r>
                        <a:rPr lang="en-IN" sz="1800" b="1" dirty="0" smtClean="0">
                          <a:effectLst/>
                        </a:rPr>
                        <a:t>test (IS 13369/IS 15549)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8.2 &amp; 7.2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Charge Retention Test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8.3 &amp; 7.2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548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Cyclic Endurance in photovoltaic application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8.4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274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Sulphation Test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8.5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274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Water Loss Test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8.6 &amp; 7.2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5C5C7-2669-4D2C-BF17-E15E79AB7E27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5672" y="5434081"/>
            <a:ext cx="579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IN" sz="2400" b="1" dirty="0">
                <a:solidFill>
                  <a:srgbClr val="FF3300"/>
                </a:solidFill>
              </a:rPr>
              <a:t>Cyclic Endurance in photovoltaic application</a:t>
            </a:r>
            <a:endParaRPr lang="en-US" sz="24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2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63" y="-11897"/>
            <a:ext cx="7886700" cy="5894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+mn-lt"/>
              </a:rPr>
              <a:t>Cyclic Endurance : IS 16270 </a:t>
            </a:r>
            <a:r>
              <a:rPr lang="en-US" sz="3200" b="1" u="sng" dirty="0">
                <a:solidFill>
                  <a:srgbClr val="FF0000"/>
                </a:solidFill>
                <a:latin typeface="+mn-lt"/>
              </a:rPr>
              <a:t>: 2014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41F8A-1A27-4548-B9BC-DFC2B787DAD1}" type="datetime1">
              <a:rPr lang="en-US" smtClean="0"/>
              <a:t>15/01/20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F6D7B-02D0-44CB-9AE4-CD551F48FE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" name="Picture 10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  <p:pic>
        <p:nvPicPr>
          <p:cNvPr id="198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75" y="663288"/>
            <a:ext cx="6708650" cy="23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Rectangle 4"/>
          <p:cNvSpPr>
            <a:spLocks noChangeArrowheads="1"/>
          </p:cNvSpPr>
          <p:nvPr/>
        </p:nvSpPr>
        <p:spPr bwMode="auto">
          <a:xfrm>
            <a:off x="3275231" y="683934"/>
            <a:ext cx="55621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-Italic"/>
              </a:rPr>
              <a:t>Phase A: Shallow Cycling at Low State of Charge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75" y="3272246"/>
            <a:ext cx="6708650" cy="22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300881" y="3306331"/>
            <a:ext cx="559023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-Italic"/>
              </a:rPr>
              <a:t>Phase B: Shallow Cycling at High State of </a:t>
            </a:r>
            <a:r>
              <a:rPr lang="en-US" b="1" dirty="0" smtClean="0">
                <a:solidFill>
                  <a:srgbClr val="0000FF"/>
                </a:solidFill>
                <a:latin typeface="Times-Italic"/>
              </a:rPr>
              <a:t>Charge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580" y="5710020"/>
            <a:ext cx="4188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1 Life unit = A+ B = 150 Cycles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Requirement : 3 life units (450 Cycles)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5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1"/>
            <a:ext cx="10515600" cy="118872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Testing of LAB as per IS 16270:2014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991-02CC-49E5-A629-6908DD093003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419-91EE-40C7-80B2-E9D6D377F9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9895" y="1141214"/>
            <a:ext cx="81307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Tubular Positive 12 V / 150 Ah Flooded LAB were selected for testing.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The battery were manufactured at MSME unit in Calicut “JAS Batteries.”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Role of Carbon on Battery Performance was studied.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4766" y="3123231"/>
          <a:ext cx="11116491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7753"/>
                <a:gridCol w="3537425"/>
                <a:gridCol w="3269440"/>
                <a:gridCol w="3211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S. 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Type of carbon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Surface Area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Supplier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Carbon black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62.5 m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/g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Philips Carbon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High</a:t>
                      </a:r>
                      <a:r>
                        <a:rPr lang="en-US" sz="2000" b="1" baseline="0" dirty="0" smtClean="0"/>
                        <a:t> surface area carbon (HSA)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1236</a:t>
                      </a:r>
                      <a:r>
                        <a:rPr lang="en-US" sz="2000" b="1" baseline="0" dirty="0" smtClean="0"/>
                        <a:t> m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baseline="0" dirty="0" smtClean="0"/>
                        <a:t>/g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PBX 51-Cabot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MWCNT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SRL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9040" y="5133702"/>
            <a:ext cx="4476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F0F4F"/>
                </a:solidFill>
              </a:rPr>
              <a:t>Cyclic Endurance : as per IS 16270:2014</a:t>
            </a:r>
          </a:p>
          <a:p>
            <a:pPr algn="ctr"/>
            <a:r>
              <a:rPr lang="en-US" sz="2000" b="1" dirty="0" smtClean="0">
                <a:solidFill>
                  <a:srgbClr val="DF0F4F"/>
                </a:solidFill>
              </a:rPr>
              <a:t>Life cycle Endurance : as per IS 13369 </a:t>
            </a:r>
            <a:endParaRPr lang="en-US" sz="2000" b="1" dirty="0">
              <a:solidFill>
                <a:srgbClr val="DF0F4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2526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+mn-lt"/>
              </a:rPr>
              <a:t>Flooded LAB Cyclic Endurance Test (12 V / 150 Ah)</a:t>
            </a:r>
            <a:endParaRPr lang="en-US" sz="32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21E22-B74E-4577-B1C3-7AFE8D0699F2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F6D7B-02D0-44CB-9AE4-CD551F48FE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2782" y="1513845"/>
            <a:ext cx="11489707" cy="3614826"/>
            <a:chOff x="272173" y="1047604"/>
            <a:chExt cx="11489707" cy="3614826"/>
          </a:xfrm>
        </p:grpSpPr>
        <p:sp>
          <p:nvSpPr>
            <p:cNvPr id="9" name="TextBox 8"/>
            <p:cNvSpPr txBox="1"/>
            <p:nvPr/>
          </p:nvSpPr>
          <p:spPr>
            <a:xfrm>
              <a:off x="643840" y="3386074"/>
              <a:ext cx="20154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Carbon Black</a:t>
              </a: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Philips Carbon</a:t>
              </a: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(0.2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wt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%)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89013" y="3491169"/>
              <a:ext cx="16957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HSA Carbon</a:t>
              </a:r>
            </a:p>
            <a:p>
              <a:pPr lvl="0" algn="ctr"/>
              <a:r>
                <a:rPr lang="en-US" sz="24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</a:rPr>
                <a:t>(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0.1 </a:t>
              </a:r>
              <a:r>
                <a:rPr lang="en-US" sz="2400" b="1" dirty="0" err="1">
                  <a:solidFill>
                    <a:srgbClr val="0000FF"/>
                  </a:solidFill>
                </a:rPr>
                <a:t>wt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%)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20851" y="3462101"/>
              <a:ext cx="14695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MWCNT</a:t>
              </a:r>
            </a:p>
            <a:p>
              <a:pPr lvl="0" algn="ctr"/>
              <a:r>
                <a:rPr lang="en-US" sz="2400" b="1" dirty="0">
                  <a:solidFill>
                    <a:srgbClr val="0000FF"/>
                  </a:solidFill>
                </a:rPr>
                <a:t>(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0.1 </a:t>
              </a:r>
              <a:r>
                <a:rPr lang="en-US" sz="2400" b="1" dirty="0" err="1">
                  <a:solidFill>
                    <a:srgbClr val="0000FF"/>
                  </a:solidFill>
                </a:rPr>
                <a:t>wt</a:t>
              </a:r>
              <a:r>
                <a:rPr lang="en-US" sz="2400" b="1" dirty="0">
                  <a:solidFill>
                    <a:srgbClr val="0000FF"/>
                  </a:solidFill>
                </a:rPr>
                <a:t> %)</a:t>
              </a:r>
            </a:p>
            <a:p>
              <a:pPr algn="ctr"/>
              <a:endParaRPr lang="en-US" sz="2400" b="1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210" t="11051" r="14685" b="11062"/>
            <a:stretch/>
          </p:blipFill>
          <p:spPr>
            <a:xfrm>
              <a:off x="272173" y="1047604"/>
              <a:ext cx="2851204" cy="23394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210" t="11051" r="14685" b="11062"/>
            <a:stretch/>
          </p:blipFill>
          <p:spPr>
            <a:xfrm>
              <a:off x="8911869" y="1047604"/>
              <a:ext cx="2850011" cy="23384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210" t="11051" r="14685" b="11062"/>
            <a:stretch/>
          </p:blipFill>
          <p:spPr>
            <a:xfrm>
              <a:off x="4679730" y="1047605"/>
              <a:ext cx="2850010" cy="23384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202550" y="1799993"/>
              <a:ext cx="898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LAB 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46390" y="1799993"/>
              <a:ext cx="8980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LAB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081591" y="1777486"/>
              <a:ext cx="8980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LAB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23986" y="5420259"/>
            <a:ext cx="6788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Effect of Carbon : Change only in “CARBON”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2" y="2429057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CYCLIC ENDURANCE as per IS 16270 : 2014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229D3-B74E-4976-9244-FA594D193109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F6D7B-02D0-44CB-9AE4-CD551F48FE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222"/>
            <a:ext cx="10515600" cy="866274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Test Protocol : Cyclic Endurance (12 V / 150 Ah) 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B0D63-E414-490E-88B6-F42F33F83017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F6D7B-02D0-44CB-9AE4-CD551F48FE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41675" y="950497"/>
            <a:ext cx="6708649" cy="2637740"/>
            <a:chOff x="6096000" y="1325961"/>
            <a:chExt cx="5645619" cy="195866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325961"/>
              <a:ext cx="5645619" cy="195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745275" y="2027036"/>
              <a:ext cx="837996" cy="27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(135 Ah)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90960" y="2655696"/>
              <a:ext cx="739521" cy="27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(45 Ah)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41675" y="3920079"/>
            <a:ext cx="6708650" cy="2293241"/>
            <a:chOff x="3049884" y="3587896"/>
            <a:chExt cx="6708650" cy="2293241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84" y="3587896"/>
              <a:ext cx="6708650" cy="229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68846" y="4394829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(37.5 Ah)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314917" y="1002677"/>
            <a:ext cx="55621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-Italic"/>
              </a:rPr>
              <a:t>Phase A: Shallow Cycling at Low State of Charge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86843" y="3962059"/>
            <a:ext cx="559023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-Italic"/>
              </a:rPr>
              <a:t>Phase B: Shallow Cycling at High State of </a:t>
            </a:r>
            <a:r>
              <a:rPr lang="en-US" b="1" dirty="0" smtClean="0">
                <a:solidFill>
                  <a:srgbClr val="0000FF"/>
                </a:solidFill>
                <a:latin typeface="Times-Italic"/>
              </a:rPr>
              <a:t>Charge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0600" y="185750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(15 A)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599" y="272287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(15 A)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csir-logo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88064" cy="850106"/>
          </a:xfrm>
        </p:spPr>
        <p:txBody>
          <a:bodyPr>
            <a:normAutofit/>
          </a:bodyPr>
          <a:lstStyle/>
          <a:p>
            <a:r>
              <a:rPr lang="en-IN" sz="3200" b="1" u="sng" dirty="0">
                <a:solidFill>
                  <a:srgbClr val="C00000"/>
                </a:solidFill>
              </a:rPr>
              <a:t>Presentation 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C340-DFFD-497E-8AF1-2EC1E6716D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909" y="1087179"/>
            <a:ext cx="64182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sz="2800" b="1" dirty="0">
                <a:solidFill>
                  <a:srgbClr val="0000CC"/>
                </a:solidFill>
              </a:rPr>
              <a:t>Introduction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sz="2800" b="1" dirty="0">
                <a:solidFill>
                  <a:srgbClr val="0000CC"/>
                </a:solidFill>
              </a:rPr>
              <a:t>About CSIR-CECRI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sz="2800" b="1" dirty="0" smtClean="0">
                <a:solidFill>
                  <a:srgbClr val="0000CC"/>
                </a:solidFill>
              </a:rPr>
              <a:t>MNRE Guidelines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sz="2800" b="1" dirty="0" smtClean="0">
                <a:solidFill>
                  <a:srgbClr val="0000CC"/>
                </a:solidFill>
              </a:rPr>
              <a:t>Importance of IS 16270 : 2014 Standard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sz="2800" b="1" dirty="0" smtClean="0">
                <a:solidFill>
                  <a:srgbClr val="0000CC"/>
                </a:solidFill>
              </a:rPr>
              <a:t> Test Results of in-house developed LAB</a:t>
            </a:r>
            <a:endParaRPr lang="en-IN" sz="2800" b="1" dirty="0">
              <a:solidFill>
                <a:srgbClr val="0000CC"/>
              </a:solidFill>
            </a:endParaRPr>
          </a:p>
        </p:txBody>
      </p:sp>
      <p:pic>
        <p:nvPicPr>
          <p:cNvPr id="8" name="Picture 7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1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49" y="-12032"/>
            <a:ext cx="10515600" cy="770021"/>
          </a:xfrm>
        </p:spPr>
        <p:txBody>
          <a:bodyPr/>
          <a:lstStyle/>
          <a:p>
            <a:pPr algn="ctr"/>
            <a:r>
              <a:rPr lang="en-IN" sz="2800" b="1" u="sng" dirty="0" smtClean="0">
                <a:solidFill>
                  <a:srgbClr val="C00000"/>
                </a:solidFill>
              </a:rPr>
              <a:t>Cyclic Endurance Results of LAB as per IS 16270 : 2014</a:t>
            </a:r>
            <a:endParaRPr lang="en-IN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999471"/>
              </p:ext>
            </p:extLst>
          </p:nvPr>
        </p:nvGraphicFramePr>
        <p:xfrm>
          <a:off x="1006640" y="1129956"/>
          <a:ext cx="10347160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9440"/>
                <a:gridCol w="3084281"/>
                <a:gridCol w="2064925"/>
                <a:gridCol w="1829257"/>
                <a:gridCol w="18292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baseline="0" dirty="0" smtClean="0"/>
                        <a:t>Life unit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Phase A</a:t>
                      </a:r>
                      <a:r>
                        <a:rPr lang="en-IN" sz="2400" b="1" baseline="0" dirty="0" smtClean="0"/>
                        <a:t> + Phase B Cycles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LAB 1 (CB)</a:t>
                      </a:r>
                    </a:p>
                    <a:p>
                      <a:pPr algn="ctr"/>
                      <a:r>
                        <a:rPr lang="en-IN" sz="2400" b="1" dirty="0" smtClean="0"/>
                        <a:t>C/10 Ah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LAB 2 (CNT)</a:t>
                      </a:r>
                    </a:p>
                    <a:p>
                      <a:pPr algn="ctr"/>
                      <a:r>
                        <a:rPr kumimoji="0" lang="en-I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C/10 Ah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LAB 3 (HSA)</a:t>
                      </a:r>
                    </a:p>
                    <a:p>
                      <a:pPr algn="ctr"/>
                      <a:r>
                        <a:rPr lang="en-IN" sz="2400" b="1" dirty="0" smtClean="0"/>
                        <a:t>C/10 Ah</a:t>
                      </a:r>
                      <a:endParaRPr lang="en-IN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177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172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174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172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169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170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450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168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166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165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600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157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157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750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154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153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6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900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140.1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142.3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143.0</a:t>
                      </a:r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89158" y="606736"/>
            <a:ext cx="561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00FF"/>
                </a:solidFill>
              </a:rPr>
              <a:t>Flooded Tubular LAB : 12 V / 150 Ah </a:t>
            </a:r>
            <a:endParaRPr lang="en-IN" sz="2800" b="1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186AD-FC92-4181-94D9-8383A214C8A4}" type="datetime1">
              <a:rPr lang="en-US" smtClean="0"/>
              <a:t>15/01/20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9553257"/>
              </p:ext>
            </p:extLst>
          </p:nvPr>
        </p:nvGraphicFramePr>
        <p:xfrm>
          <a:off x="2183674" y="4601594"/>
          <a:ext cx="8128000" cy="158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IS / IEC Service life for Tubular Flooded LAB vs Trojan (9 Cycles)</a:t>
                      </a:r>
                      <a:endParaRPr lang="en-IN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Battery</a:t>
                      </a:r>
                      <a:r>
                        <a:rPr lang="en-IN" sz="2000" b="1" baseline="0" dirty="0" smtClean="0"/>
                        <a:t> Type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Equivalent Service Life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Flooded</a:t>
                      </a:r>
                      <a:r>
                        <a:rPr lang="en-IN" sz="2000" b="1" baseline="0" dirty="0" smtClean="0"/>
                        <a:t> Tubular LAB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6 Years (900 cycles) </a:t>
                      </a:r>
                      <a:endParaRPr lang="en-IN" sz="20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Requirement : 3 units (450 cycles)</a:t>
                      </a:r>
                      <a:endParaRPr lang="en-IN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7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92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ENDURANCE TEST AS PER IS 13369:1992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04FCB-073A-4C28-A508-515A9A3CFD28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00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835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+mn-lt"/>
              </a:rPr>
              <a:t>Endurance Test as per IS 16270 / IS 13369 : 92</a:t>
            </a:r>
            <a:endParaRPr lang="en-US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E2D9-FB49-495E-947E-F59143DE85DE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793615"/>
            <a:ext cx="10647947" cy="2585323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batteries were immersed in a water bath maintained at 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40±3°C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and charged continuously at a current </a:t>
            </a:r>
            <a:endParaRPr lang="en-GB" b="1" dirty="0" smtClean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= 0.1 x C10 amperes 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for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periods of 2000 hours, as given below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a)  2-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cycles of 300 h charging followed by test discharge</a:t>
            </a:r>
            <a:endParaRPr lang="en-US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b)  3-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cycles of 200 h charging followed by test discharge</a:t>
            </a:r>
            <a:endParaRPr lang="en-US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lphaLcParenBoth" startAt="3"/>
            </a:pP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8-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cycles of 100 h charging followed by test 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discharge</a:t>
            </a:r>
          </a:p>
          <a:p>
            <a:pPr marL="342900" indent="-342900" algn="just">
              <a:buFontTx/>
              <a:buAutoNum type="alphaLcParenBoth" startAt="3"/>
            </a:pPr>
            <a:endParaRPr lang="en-US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Requirement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 The battery capacity shall not be less than 9 h of discharge </a:t>
            </a:r>
            <a:r>
              <a:rPr lang="en-GB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at </a:t>
            </a:r>
            <a:r>
              <a:rPr lang="en-GB" b="1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the final test discharge after the last period of charge. </a:t>
            </a:r>
            <a:endParaRPr lang="en-US" b="1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3176" y="5514578"/>
            <a:ext cx="201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Carbon Black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Philips Carbon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(0.2 </a:t>
            </a:r>
            <a:r>
              <a:rPr lang="en-US" sz="2400" b="1" dirty="0" err="1" smtClean="0">
                <a:solidFill>
                  <a:srgbClr val="0000FF"/>
                </a:solidFill>
              </a:rPr>
              <a:t>wt</a:t>
            </a:r>
            <a:r>
              <a:rPr lang="en-US" sz="2400" b="1" dirty="0" smtClean="0">
                <a:solidFill>
                  <a:srgbClr val="0000FF"/>
                </a:solidFill>
              </a:rPr>
              <a:t> %)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5538" y="5699243"/>
            <a:ext cx="1695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HSA Carbon</a:t>
            </a:r>
          </a:p>
          <a:p>
            <a:pPr lvl="0" algn="ctr"/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</a:rPr>
              <a:t>0.1 </a:t>
            </a:r>
            <a:r>
              <a:rPr lang="en-US" sz="2400" b="1" dirty="0" err="1">
                <a:solidFill>
                  <a:srgbClr val="0000FF"/>
                </a:solidFill>
              </a:rPr>
              <a:t>wt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%)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10" t="11051" r="14685" b="11062"/>
          <a:stretch/>
        </p:blipFill>
        <p:spPr>
          <a:xfrm>
            <a:off x="1936782" y="3565746"/>
            <a:ext cx="2367108" cy="1942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10" t="11051" r="14685" b="11062"/>
          <a:stretch/>
        </p:blipFill>
        <p:spPr>
          <a:xfrm>
            <a:off x="6936288" y="3629908"/>
            <a:ext cx="2434219" cy="19973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75337" y="4175157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LAB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64642" y="4227320"/>
            <a:ext cx="898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LAB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272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368"/>
            <a:ext cx="10515600" cy="1014492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LAB Comparison : Endurance as per IS 13369 : 92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694E4-D6F8-4B91-8973-4A43BE546388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5" t="13801" r="8150" b="7186"/>
          <a:stretch/>
        </p:blipFill>
        <p:spPr bwMode="auto">
          <a:xfrm>
            <a:off x="1459833" y="1881427"/>
            <a:ext cx="3497178" cy="2769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16" t="-2505"/>
          <a:stretch/>
        </p:blipFill>
        <p:spPr bwMode="auto">
          <a:xfrm>
            <a:off x="6096000" y="1452505"/>
            <a:ext cx="4761548" cy="3304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74998" y="5314395"/>
            <a:ext cx="9019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Figure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(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a) Discharge time of LAB 1 and LAB 2 at C/10 rate, (b) capacity of LAB 1, and LAB 2 under endurance test conditions.</a:t>
            </a:r>
            <a:endParaRPr lang="en-US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9" name="Picture 8" descr="csir-logo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9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38"/>
            <a:ext cx="10207336" cy="393407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Concluding remarks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42D0B-EE72-48E3-886A-CCCFC22203F2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074" y="677625"/>
            <a:ext cx="114186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MNRE has made IS 16270 : 2013 as a mandatory specification for SPV Batteries (VRLA/GEL/Flooded/Lithium (will be included shortly).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Cyclic Endurance mimics battery operation in SPV applications.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Flooded Tubular Battery (12 V/150 Ah) with 3 CARBON ADDITIVES were tested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for cyclic endurance as per IS 16270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All 3 batteries </a:t>
            </a:r>
            <a:r>
              <a:rPr lang="en-US" sz="2400" b="1" dirty="0">
                <a:solidFill>
                  <a:srgbClr val="00B0F0"/>
                </a:solidFill>
              </a:rPr>
              <a:t>have completed 6 cycles (Requirement : 3 life unit</a:t>
            </a:r>
            <a:r>
              <a:rPr lang="en-US" sz="2400" b="1" dirty="0" smtClean="0">
                <a:solidFill>
                  <a:srgbClr val="00B0F0"/>
                </a:solidFill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Carbon does not have a crucial role under our tested conditions. MSME / Small Manufacturers no need to PANIC about new guidelines as both cyclic endurance &amp; life cycle endurance requirements shall be met with Carbon Black itself (Philips Carbon)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No need to go for special carbons as far as Solar Application is concerned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6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5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New Testing Facility for Lead Acid Batteries &amp; Lithium Batteries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95958-D4DA-4AA6-94CB-73DCA458F784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9406" y="901336"/>
            <a:ext cx="4664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Budget : 14 Crore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Functional from : August 2020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875" y="3474723"/>
            <a:ext cx="3904723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E-Rickshaw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Telecom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Solar Applications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Lithium Battery Testing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949" y="2913017"/>
            <a:ext cx="239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Focus on……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9245" y="2129246"/>
            <a:ext cx="819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OES , BET, Mercury Porisometer, Battery Cycler ( 50 Channels)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25" y="0"/>
            <a:ext cx="10515600" cy="744582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Lithium Battery Fabrication Facility @ CSIR-CECRI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0FA87-E7CA-4913-B7B8-EAEF98E30019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1890273"/>
            <a:ext cx="11497235" cy="3708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845" y="774167"/>
            <a:ext cx="11416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Hon’ble  Science &amp; Technology Minister Dr. Harsh Vardhan laying the foundation stone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for 100 Crore Lithium Battery Pilot Plant @ CECRI Chennai Unit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3813" y="5592055"/>
            <a:ext cx="552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F0F4F"/>
                </a:solidFill>
              </a:rPr>
              <a:t>Pilot Plant Capacity : 1000 cells/Day </a:t>
            </a:r>
          </a:p>
          <a:p>
            <a:pPr algn="ctr"/>
            <a:r>
              <a:rPr lang="en-US" sz="2400" b="1" dirty="0" smtClean="0">
                <a:solidFill>
                  <a:srgbClr val="DF0F4F"/>
                </a:solidFill>
              </a:rPr>
              <a:t>Type: Prismatic &amp; Cylindrical Cells </a:t>
            </a:r>
            <a:endParaRPr lang="en-US" sz="2400" b="1" dirty="0">
              <a:solidFill>
                <a:srgbClr val="DF0F4F"/>
              </a:solidFill>
            </a:endParaRPr>
          </a:p>
        </p:txBody>
      </p:sp>
      <p:pic>
        <p:nvPicPr>
          <p:cNvPr id="14" name="Picture 13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3" y="0"/>
            <a:ext cx="11769634" cy="1110343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Demo of CECRI developed Lithium Ion Battery Powered 2-Wheeler 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7ADEE-E81A-4E24-8C61-163DEF887D4C}" type="datetime1">
              <a:rPr lang="en-US" smtClean="0"/>
              <a:t>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CSIR-CECRI    15th Power On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5680-BB05-480D-8305-AC4F1F59D23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https://www.cecri.res.in/images/banner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618" y="1417504"/>
            <a:ext cx="10386367" cy="3350441"/>
          </a:xfrm>
          <a:prstGeom prst="rect">
            <a:avLst/>
          </a:prstGeom>
          <a:noFill/>
        </p:spPr>
      </p:pic>
      <p:pic>
        <p:nvPicPr>
          <p:cNvPr id="7" name="Picture 6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6" y="0"/>
            <a:ext cx="10972800" cy="648391"/>
          </a:xfrm>
        </p:spPr>
        <p:txBody>
          <a:bodyPr/>
          <a:lstStyle/>
          <a:p>
            <a:r>
              <a:rPr lang="en-IN" b="1" u="sng" dirty="0" smtClean="0">
                <a:solidFill>
                  <a:srgbClr val="C00000"/>
                </a:solidFill>
              </a:rPr>
              <a:t>Acknowledgement</a:t>
            </a:r>
            <a:endParaRPr lang="en-IN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B368-6F18-4FA7-BF66-0430374851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7170" y="868346"/>
            <a:ext cx="343170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accent3">
                    <a:lumMod val="50000"/>
                  </a:schemeClr>
                </a:solidFill>
              </a:rPr>
              <a:t>Director CSIR – CECRI</a:t>
            </a:r>
          </a:p>
          <a:p>
            <a:pPr algn="ctr"/>
            <a:endParaRPr lang="en-IN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IN" sz="2800" b="1" dirty="0" smtClean="0">
                <a:solidFill>
                  <a:schemeClr val="accent3">
                    <a:lumMod val="50000"/>
                  </a:schemeClr>
                </a:solidFill>
              </a:rPr>
              <a:t>HOD - ECPS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48449" y="2627853"/>
            <a:ext cx="2454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u="sng" dirty="0" smtClean="0">
                <a:solidFill>
                  <a:srgbClr val="0000FF"/>
                </a:solidFill>
              </a:rPr>
              <a:t>Ph.D. Scholars</a:t>
            </a:r>
          </a:p>
          <a:p>
            <a:pPr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Mithin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Kumar</a:t>
            </a:r>
          </a:p>
          <a:p>
            <a:pPr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Arun</a:t>
            </a:r>
            <a:endParaRPr lang="en-IN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0498" y="2437064"/>
            <a:ext cx="3079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2400" b="1" u="sng" dirty="0" smtClean="0">
                <a:solidFill>
                  <a:srgbClr val="0000FF"/>
                </a:solidFill>
              </a:rPr>
              <a:t>Project Assistants</a:t>
            </a:r>
          </a:p>
          <a:p>
            <a:pPr lvl="0"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</a:t>
            </a:r>
            <a:r>
              <a:rPr lang="en-IN" sz="2400" b="1" dirty="0" err="1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 Arul</a:t>
            </a:r>
          </a:p>
          <a:p>
            <a:pPr lvl="0" algn="ctr"/>
            <a:r>
              <a:rPr lang="en-IN" sz="2400" b="1" dirty="0" err="1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Saravanakumar</a:t>
            </a:r>
            <a:endParaRPr lang="en-I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Vasanth</a:t>
            </a:r>
            <a:endParaRPr lang="en-I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Uday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Venkat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Kiran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4468" y="2530339"/>
            <a:ext cx="2497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2400" b="1" u="sng" dirty="0" smtClean="0">
                <a:solidFill>
                  <a:srgbClr val="0000FF"/>
                </a:solidFill>
              </a:rPr>
              <a:t>Technical Officers</a:t>
            </a:r>
          </a:p>
          <a:p>
            <a:pPr lvl="0"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</a:t>
            </a:r>
            <a:r>
              <a:rPr lang="en-IN" sz="2400" b="1" dirty="0" err="1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P.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Seenichamy</a:t>
            </a:r>
            <a:endParaRPr lang="en-I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V.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Muthumani</a:t>
            </a:r>
            <a:endParaRPr lang="en-I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 S. </a:t>
            </a:r>
            <a:r>
              <a:rPr lang="en-IN" sz="2400" b="1" dirty="0" err="1" smtClean="0">
                <a:solidFill>
                  <a:schemeClr val="accent6">
                    <a:lumMod val="50000"/>
                  </a:schemeClr>
                </a:solidFill>
              </a:rPr>
              <a:t>Sekar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4400" y="4949291"/>
            <a:ext cx="545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Mr. JIJO CHERIAN of JAS Batteries Calicut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1" y="5618501"/>
            <a:ext cx="1463043" cy="530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89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1" y="4288497"/>
            <a:ext cx="10972800" cy="11430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00FF"/>
                </a:solidFill>
              </a:rPr>
              <a:t>THANK YOU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7738-5A5A-40AD-A017-B63458A98C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19C-B4FD-4C97-B4C5-B1E1333B97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550" y="1163827"/>
            <a:ext cx="2039815" cy="2755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5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EA9B-176A-4588-94BC-606E98CF25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592314"/>
            <a:ext cx="2133600" cy="365125"/>
          </a:xfrm>
        </p:spPr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1" y="119776"/>
            <a:ext cx="898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E92121"/>
                </a:solidFill>
                <a:latin typeface="Verdana"/>
              </a:rPr>
              <a:t>CSIR-Central Electrochemical Research Institute</a:t>
            </a:r>
          </a:p>
          <a:p>
            <a:pPr algn="ctr"/>
            <a:r>
              <a:rPr lang="en-IN" sz="2400" b="1" dirty="0">
                <a:solidFill>
                  <a:srgbClr val="016D2B"/>
                </a:solidFill>
                <a:latin typeface="Verdana"/>
              </a:rPr>
              <a:t>(A premier </a:t>
            </a:r>
            <a:r>
              <a:rPr lang="en-IN" sz="2400" b="1" dirty="0" smtClean="0">
                <a:solidFill>
                  <a:srgbClr val="016D2B"/>
                </a:solidFill>
                <a:latin typeface="Verdana"/>
              </a:rPr>
              <a:t>National R&amp;D Lab in </a:t>
            </a:r>
            <a:r>
              <a:rPr lang="en-IN" sz="2400" b="1" dirty="0">
                <a:solidFill>
                  <a:srgbClr val="016D2B"/>
                </a:solidFill>
                <a:latin typeface="Verdana"/>
              </a:rPr>
              <a:t>Electrochemistry)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91" y="1139956"/>
            <a:ext cx="1304492" cy="13359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8152" y="3071051"/>
            <a:ext cx="4553293" cy="2554545"/>
          </a:xfrm>
          <a:prstGeom prst="rect">
            <a:avLst/>
          </a:prstGeom>
          <a:ln w="38100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  <a:hlinkClick r:id="rId3"/>
              </a:rPr>
              <a:t>Electrochemical Power Sources</a:t>
            </a: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  <a:hlinkClick r:id="rId4"/>
              </a:rPr>
              <a:t>Corrosion &amp; Material Protection</a:t>
            </a:r>
            <a:endParaRPr lang="en-IN" sz="2000" b="1" u="sng" dirty="0">
              <a:solidFill>
                <a:srgbClr val="0000CC"/>
              </a:solidFill>
            </a:endParaRP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  <a:hlinkClick r:id="rId5"/>
              </a:rPr>
              <a:t>Electrochemical Materials Science</a:t>
            </a:r>
            <a:endParaRPr lang="en-IN" sz="2000" b="1" u="sng" dirty="0">
              <a:solidFill>
                <a:srgbClr val="0000CC"/>
              </a:solidFill>
            </a:endParaRP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  <a:hlinkClick r:id="rId6"/>
              </a:rPr>
              <a:t>Industrial Metal Finishing   </a:t>
            </a: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</a:rPr>
              <a:t>Functional Materials</a:t>
            </a: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</a:rPr>
              <a:t>Electrochemical Process Engineering</a:t>
            </a: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</a:rPr>
              <a:t>Bio-sensors</a:t>
            </a: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</a:rPr>
              <a:t>Electrodics and catalysis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6152" y="3751665"/>
            <a:ext cx="3968129" cy="1631216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IN" sz="2000" b="1" dirty="0">
                <a:solidFill>
                  <a:srgbClr val="006600"/>
                </a:solidFill>
                <a:hlinkClick r:id="rId7"/>
              </a:rPr>
              <a:t>Polymer Electrolyte Fuel Cells</a:t>
            </a:r>
            <a:endParaRPr lang="en-IN" sz="2000" b="1" dirty="0">
              <a:solidFill>
                <a:srgbClr val="006600"/>
              </a:solidFill>
            </a:endParaRPr>
          </a:p>
          <a:p>
            <a:pPr>
              <a:buFont typeface="Arial"/>
              <a:buChar char="•"/>
            </a:pPr>
            <a:r>
              <a:rPr lang="en-IN" sz="2000" b="1" dirty="0">
                <a:solidFill>
                  <a:srgbClr val="006600"/>
                </a:solidFill>
                <a:hlinkClick r:id="rId8"/>
              </a:rPr>
              <a:t>Lead Acid Batteries</a:t>
            </a:r>
            <a:endParaRPr lang="en-IN" sz="2000" b="1" dirty="0">
              <a:solidFill>
                <a:srgbClr val="006600"/>
              </a:solidFill>
            </a:endParaRPr>
          </a:p>
          <a:p>
            <a:pPr>
              <a:buFont typeface="Arial"/>
              <a:buChar char="•"/>
            </a:pPr>
            <a:r>
              <a:rPr lang="en-IN" sz="2000" b="1" dirty="0">
                <a:solidFill>
                  <a:srgbClr val="006600"/>
                </a:solidFill>
                <a:hlinkClick r:id="rId9"/>
              </a:rPr>
              <a:t>Lithium Batteries</a:t>
            </a:r>
            <a:endParaRPr lang="en-IN" sz="2000" b="1" dirty="0">
              <a:solidFill>
                <a:srgbClr val="006600"/>
              </a:solidFill>
            </a:endParaRPr>
          </a:p>
          <a:p>
            <a:pPr>
              <a:buFont typeface="Arial"/>
              <a:buChar char="•"/>
            </a:pPr>
            <a:r>
              <a:rPr lang="en-IN" sz="2000" b="1" u="sng" dirty="0">
                <a:solidFill>
                  <a:srgbClr val="0000CC"/>
                </a:solidFill>
              </a:rPr>
              <a:t>Redox Flow Batteries (Zn-Br)</a:t>
            </a:r>
          </a:p>
          <a:p>
            <a:pPr>
              <a:buFont typeface="Arial"/>
              <a:buChar char="•"/>
            </a:pPr>
            <a:r>
              <a:rPr lang="en-IN" sz="2000" b="1" dirty="0">
                <a:solidFill>
                  <a:srgbClr val="006600"/>
                </a:solidFill>
                <a:hlinkClick r:id="rId10"/>
              </a:rPr>
              <a:t>Super Capacitors</a:t>
            </a:r>
            <a:endParaRPr lang="en-IN" sz="2000" b="1" dirty="0">
              <a:solidFill>
                <a:srgbClr val="0066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85" y="1234948"/>
            <a:ext cx="5040560" cy="1697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04271" y="5808929"/>
            <a:ext cx="2929905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i="1" dirty="0">
                <a:solidFill>
                  <a:srgbClr val="0000CC"/>
                </a:solidFill>
              </a:rPr>
              <a:t>LEAD ACID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5425" y="3106713"/>
            <a:ext cx="536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F79646">
                    <a:lumMod val="50000"/>
                  </a:srgbClr>
                </a:solidFill>
              </a:rPr>
              <a:t>Groups -  Electrochemical Power Sources</a:t>
            </a:r>
          </a:p>
        </p:txBody>
      </p:sp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703045" cy="95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6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186"/>
            <a:ext cx="10972800" cy="8047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IN" sz="2800" b="1" u="sng" kern="0" dirty="0">
                <a:solidFill>
                  <a:srgbClr val="FF0000"/>
                </a:solidFill>
                <a:latin typeface="Arial"/>
              </a:rPr>
              <a:t>Battery Performance Testing &amp; Evaluation Centre (BPTEC)</a:t>
            </a:r>
            <a:br>
              <a:rPr lang="en-IN" sz="2800" b="1" u="sng" kern="0" dirty="0">
                <a:solidFill>
                  <a:srgbClr val="FF0000"/>
                </a:solidFill>
                <a:latin typeface="Arial"/>
              </a:rPr>
            </a:b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D1C7-8E7E-4447-97D6-15DC4D340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000" y="875919"/>
            <a:ext cx="8229600" cy="5480539"/>
            <a:chOff x="451633" y="1046736"/>
            <a:chExt cx="8173375" cy="55240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24" y="1242163"/>
              <a:ext cx="2160240" cy="16921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33" y="1046736"/>
              <a:ext cx="2612555" cy="19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443" y="1193283"/>
              <a:ext cx="2039868" cy="177317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213" y="1046736"/>
              <a:ext cx="2952328" cy="1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694" y="3123190"/>
              <a:ext cx="5153911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980" y="5157190"/>
              <a:ext cx="2128339" cy="141362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904" y="5157192"/>
              <a:ext cx="3837077" cy="14136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444" y="1144449"/>
              <a:ext cx="2109564" cy="16921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768674" y="3393190"/>
              <a:ext cx="7856334" cy="1675816"/>
              <a:chOff x="805078" y="3566061"/>
              <a:chExt cx="7856334" cy="1675816"/>
            </a:xfrm>
          </p:grpSpPr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8" y="3580651"/>
                <a:ext cx="2250065" cy="166122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3059833" y="3566061"/>
                <a:ext cx="5601579" cy="1662929"/>
                <a:chOff x="2315766" y="3567764"/>
                <a:chExt cx="5601579" cy="1662929"/>
              </a:xfrm>
            </p:grpSpPr>
            <p:pic>
              <p:nvPicPr>
                <p:cNvPr id="18" name="Picture 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1987" y="3567764"/>
                  <a:ext cx="1517085" cy="166122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9" name="Picture 11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0737" y="3569467"/>
                  <a:ext cx="2366608" cy="166122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20" name="Picture 1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5766" y="3580651"/>
                  <a:ext cx="1746221" cy="164833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2" name="Picture 21" descr="download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" y="3"/>
            <a:ext cx="719391" cy="972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06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98FA-CC11-4161-A312-ABB453EFB4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C66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IN" sz="2800" b="1" u="sng" kern="0" dirty="0">
                <a:solidFill>
                  <a:srgbClr val="FF0000"/>
                </a:solidFill>
                <a:latin typeface="Arial"/>
              </a:rPr>
              <a:t>CSIR- Battery Performance Testing &amp; Evaluation Centre (BPTEC) NABL Accredited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5904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00CC"/>
                </a:solidFill>
              </a:rPr>
              <a:t>Accredited specification </a:t>
            </a:r>
          </a:p>
          <a:p>
            <a:pPr algn="ctr"/>
            <a:r>
              <a:rPr lang="en-IN" sz="2400" b="1" dirty="0">
                <a:solidFill>
                  <a:srgbClr val="0000CC"/>
                </a:solidFill>
              </a:rPr>
              <a:t>LEAD ACID BATTERY @ BPTEC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1262" y="1351679"/>
            <a:ext cx="5290601" cy="4524315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IS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13369: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1992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(Tubular Positive)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IS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14257: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1995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(Motor Vehicles) 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IS 1651:2013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(Tubular Positive) 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IS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7372: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1995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(Motor Vehicles) 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IS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15549 :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2005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(VRLA Stationary) </a:t>
            </a:r>
            <a:endParaRPr lang="en-IN" sz="24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IRS 88/2004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(LM LAB Railways S&amp;T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)</a:t>
            </a:r>
            <a:endParaRPr lang="en-IN" sz="2400" b="1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IRS -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S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93/96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(VRLA Indian Railways)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JIS 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C 8702-1: </a:t>
            </a:r>
            <a:r>
              <a:rPr lang="en-IN" sz="2400" b="1" dirty="0" smtClean="0">
                <a:solidFill>
                  <a:srgbClr val="F79646">
                    <a:lumMod val="50000"/>
                  </a:srgbClr>
                </a:solidFill>
              </a:rPr>
              <a:t>2009</a:t>
            </a:r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 (Small sized VRLA) </a:t>
            </a:r>
            <a:endParaRPr lang="en-IN" sz="2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45" y="2664379"/>
            <a:ext cx="1298259" cy="16212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6090" y="4841910"/>
            <a:ext cx="288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NABL Accredited since 2014 </a:t>
            </a:r>
          </a:p>
        </p:txBody>
      </p:sp>
      <p:pic>
        <p:nvPicPr>
          <p:cNvPr id="11" name="Picture 10" descr="csir-log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93" y="0"/>
            <a:ext cx="6810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7" y="-25975"/>
            <a:ext cx="109728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/>
            </a:r>
            <a:br>
              <a:rPr lang="en-US" sz="2800" b="1" u="sng" dirty="0" smtClean="0">
                <a:solidFill>
                  <a:srgbClr val="FF0000"/>
                </a:solidFill>
              </a:rPr>
            </a:br>
            <a:r>
              <a:rPr lang="en-US" sz="2800" b="1" u="sng" dirty="0" smtClean="0">
                <a:solidFill>
                  <a:srgbClr val="FF0000"/>
                </a:solidFill>
              </a:rPr>
              <a:t/>
            </a:r>
            <a:br>
              <a:rPr lang="en-US" sz="2800" b="1" u="sng" dirty="0" smtClean="0">
                <a:solidFill>
                  <a:srgbClr val="FF0000"/>
                </a:solidFill>
              </a:rPr>
            </a:br>
            <a:r>
              <a:rPr lang="en-US" sz="2800" b="1" u="sng" dirty="0" smtClean="0">
                <a:solidFill>
                  <a:srgbClr val="FF0000"/>
                </a:solidFill>
              </a:rPr>
              <a:t>BIS </a:t>
            </a:r>
            <a:r>
              <a:rPr lang="en-US" sz="2800" b="1" u="sng" dirty="0">
                <a:solidFill>
                  <a:srgbClr val="FF0000"/>
                </a:solidFill>
              </a:rPr>
              <a:t>Recognized Laboratory</a:t>
            </a:r>
            <a:br>
              <a:rPr lang="en-US" sz="2800" b="1" u="sng" dirty="0">
                <a:solidFill>
                  <a:srgbClr val="FF0000"/>
                </a:solidFill>
              </a:rPr>
            </a:br>
            <a:r>
              <a:rPr lang="en-US" sz="2800" b="1" u="sng" dirty="0">
                <a:solidFill>
                  <a:srgbClr val="FF0000"/>
                </a:solidFill>
              </a:rPr>
              <a:t>(under Laboratory recognition scheme) </a:t>
            </a:r>
            <a:br>
              <a:rPr lang="en-US" sz="2800" b="1" u="sng" dirty="0">
                <a:solidFill>
                  <a:srgbClr val="FF0000"/>
                </a:solidFill>
              </a:rPr>
            </a:br>
            <a:r>
              <a:rPr lang="en-US" sz="2800" b="1" u="sng" dirty="0">
                <a:solidFill>
                  <a:srgbClr val="FF0000"/>
                </a:solidFill>
              </a:rPr>
              <a:t/>
            </a:r>
            <a:br>
              <a:rPr lang="en-US" sz="2800" b="1" u="sng" dirty="0">
                <a:solidFill>
                  <a:srgbClr val="FF0000"/>
                </a:solidFill>
              </a:rPr>
            </a:b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4FB-3801-4DAC-AB65-BBC9494C5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BC0-3450-4981-A16C-1B7E64271C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55" y="1142569"/>
            <a:ext cx="2597151" cy="1696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3585" y="3067113"/>
            <a:ext cx="802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Nodal Battery Test Lab for Solar PV Applications under MNRE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2" y="1181614"/>
            <a:ext cx="2516909" cy="16180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45355" y="3584407"/>
            <a:ext cx="1058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79646">
                    <a:lumMod val="50000"/>
                  </a:srgbClr>
                </a:solidFill>
              </a:rPr>
              <a:t>MNRE accredited Battery Testing facility (IS 16270 : 2014)</a:t>
            </a:r>
            <a:endParaRPr lang="en-US" sz="2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805" y="4101791"/>
            <a:ext cx="1161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79646">
                    <a:lumMod val="50000"/>
                  </a:srgbClr>
                </a:solidFill>
              </a:rPr>
              <a:t>SECONDARY CELLS AND BATTERIES FOR SOLAR PHOTOVOLTAIC APPLICATION </a:t>
            </a:r>
          </a:p>
          <a:p>
            <a:pPr algn="ctr"/>
            <a:r>
              <a:rPr lang="en-US" sz="2400" b="1" dirty="0">
                <a:solidFill>
                  <a:srgbClr val="F79646">
                    <a:lumMod val="50000"/>
                  </a:srgbClr>
                </a:solidFill>
              </a:rPr>
              <a:t>— GENERAL REQUIREMENTS AND METHODS OF TEST</a:t>
            </a:r>
            <a:endParaRPr lang="en-IN" sz="2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878" y="5145471"/>
            <a:ext cx="11874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Member : MNRE &amp; BIS </a:t>
            </a:r>
            <a:r>
              <a:rPr lang="en-US" sz="2800" b="1" dirty="0" smtClean="0">
                <a:solidFill>
                  <a:srgbClr val="FF0000"/>
                </a:solidFill>
              </a:rPr>
              <a:t>Indian Battery Standard </a:t>
            </a:r>
            <a:r>
              <a:rPr lang="en-US" sz="2800" b="1" dirty="0">
                <a:solidFill>
                  <a:srgbClr val="FF0000"/>
                </a:solidFill>
              </a:rPr>
              <a:t>Drafting Committee (ETD 11)</a:t>
            </a:r>
          </a:p>
        </p:txBody>
      </p:sp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" y="46"/>
            <a:ext cx="776287" cy="1049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9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12" y="0"/>
            <a:ext cx="10972800" cy="832338"/>
          </a:xfrm>
        </p:spPr>
        <p:txBody>
          <a:bodyPr>
            <a:normAutofit/>
          </a:bodyPr>
          <a:lstStyle/>
          <a:p>
            <a:r>
              <a:rPr lang="en-IN" sz="2800" b="1" u="sng" dirty="0" smtClean="0">
                <a:solidFill>
                  <a:srgbClr val="C00000"/>
                </a:solidFill>
              </a:rPr>
              <a:t>What do we do to Industry?</a:t>
            </a:r>
            <a:endParaRPr lang="en-IN" sz="28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364-B364-459C-A302-6666E089C2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492" y="1399365"/>
            <a:ext cx="309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</a:rPr>
              <a:t>Surface Area , Porosity</a:t>
            </a:r>
          </a:p>
          <a:p>
            <a:r>
              <a:rPr lang="en-IN" b="1" dirty="0" smtClean="0">
                <a:solidFill>
                  <a:srgbClr val="0000FF"/>
                </a:solidFill>
              </a:rPr>
              <a:t>(Carbon /Active mass)</a:t>
            </a:r>
          </a:p>
          <a:p>
            <a:r>
              <a:rPr lang="en-IN" b="1" dirty="0" smtClean="0">
                <a:solidFill>
                  <a:srgbClr val="0000FF"/>
                </a:solidFill>
              </a:rPr>
              <a:t>(Pore size/Pore Volume</a:t>
            </a:r>
            <a:r>
              <a:rPr lang="en-IN" dirty="0" smtClean="0"/>
              <a:t>)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022241" y="2475133"/>
            <a:ext cx="347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Particle Size/Morphology/Porosity</a:t>
            </a:r>
          </a:p>
          <a:p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(Carbons / Active mass)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522" y="3271032"/>
            <a:ext cx="2737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Structural Characterization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(Carbons/Active mass)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492" y="4174978"/>
            <a:ext cx="3534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3">
                    <a:lumMod val="50000"/>
                  </a:schemeClr>
                </a:solidFill>
              </a:rPr>
              <a:t>Electrochemical Characterization</a:t>
            </a:r>
          </a:p>
          <a:p>
            <a:r>
              <a:rPr lang="en-IN" b="1" dirty="0" smtClean="0">
                <a:solidFill>
                  <a:schemeClr val="accent3">
                    <a:lumMod val="50000"/>
                  </a:schemeClr>
                </a:solidFill>
              </a:rPr>
              <a:t>(HER/OER/Impedance/Polarization</a:t>
            </a:r>
            <a:endParaRPr lang="en-IN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135" y="5010831"/>
            <a:ext cx="23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1"/>
                </a:solidFill>
              </a:rPr>
              <a:t>Grid Alloy Composition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475013" y="1422803"/>
            <a:ext cx="155448" cy="864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4679492" y="4360323"/>
            <a:ext cx="270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Multi-Channel Poteniostat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9587" y="2611410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</a:rPr>
              <a:t>FE-SEM/TEM/HR-TEM</a:t>
            </a:r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3148" y="3409523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XRD/RAMAN/FTIR/XPS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5187" y="1654363"/>
            <a:ext cx="26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C000"/>
                </a:solidFill>
              </a:rPr>
              <a:t>BET/Mercury Porisometer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661" y="4988151"/>
            <a:ext cx="16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C000"/>
                </a:solidFill>
              </a:rPr>
              <a:t>Optical ES/XRF 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4440131" y="2428734"/>
            <a:ext cx="155448" cy="648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Brace 19"/>
          <p:cNvSpPr/>
          <p:nvPr/>
        </p:nvSpPr>
        <p:spPr>
          <a:xfrm>
            <a:off x="3685147" y="3247468"/>
            <a:ext cx="155448" cy="648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Brace 20"/>
          <p:cNvSpPr/>
          <p:nvPr/>
        </p:nvSpPr>
        <p:spPr>
          <a:xfrm>
            <a:off x="4495995" y="4126699"/>
            <a:ext cx="155448" cy="828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Brace 21"/>
          <p:cNvSpPr/>
          <p:nvPr/>
        </p:nvSpPr>
        <p:spPr>
          <a:xfrm>
            <a:off x="3473659" y="4954557"/>
            <a:ext cx="155448" cy="468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/>
          <p:cNvSpPr/>
          <p:nvPr/>
        </p:nvSpPr>
        <p:spPr>
          <a:xfrm>
            <a:off x="9249539" y="1455072"/>
            <a:ext cx="2500175" cy="7019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Structure – Property Correlation</a:t>
            </a:r>
            <a:endParaRPr lang="en-IN" sz="2000" b="1" dirty="0"/>
          </a:p>
        </p:txBody>
      </p:sp>
      <p:sp>
        <p:nvSpPr>
          <p:cNvPr id="46" name="Rectangle 45"/>
          <p:cNvSpPr/>
          <p:nvPr/>
        </p:nvSpPr>
        <p:spPr>
          <a:xfrm>
            <a:off x="9249511" y="2466156"/>
            <a:ext cx="2488452" cy="7813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New Additive Evaluation</a:t>
            </a:r>
            <a:endParaRPr lang="en-IN" sz="2000" b="1" dirty="0"/>
          </a:p>
        </p:txBody>
      </p:sp>
      <p:sp>
        <p:nvSpPr>
          <p:cNvPr id="47" name="Rectangle 46"/>
          <p:cNvSpPr/>
          <p:nvPr/>
        </p:nvSpPr>
        <p:spPr>
          <a:xfrm>
            <a:off x="9249539" y="3526757"/>
            <a:ext cx="2500175" cy="5429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Tear Down Analysis</a:t>
            </a:r>
            <a:endParaRPr lang="en-IN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9249511" y="4406170"/>
            <a:ext cx="2517756" cy="7893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Battery Failure Mechanism</a:t>
            </a:r>
            <a:endParaRPr lang="en-IN" sz="2000" b="1" dirty="0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="" xmlns:p14="http://schemas.microsoft.com/office/powerpoint/2010/main" val="2786631105"/>
              </p:ext>
            </p:extLst>
          </p:nvPr>
        </p:nvGraphicFramePr>
        <p:xfrm>
          <a:off x="7108195" y="2685262"/>
          <a:ext cx="1684112" cy="125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 descr="csir-logo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538" y="59375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50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730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Major Select Customers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7291-D2E3-43BB-BC01-156E19F316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131" y="873060"/>
            <a:ext cx="384227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LIVGUARD Batteries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Duracell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Indus Towers</a:t>
            </a:r>
            <a:endParaRPr lang="en-US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Exide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Reliance Industries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TVS Motors </a:t>
            </a:r>
            <a:r>
              <a:rPr lang="en-US" sz="2800" b="1" dirty="0" err="1" smtClean="0">
                <a:solidFill>
                  <a:srgbClr val="0000FF"/>
                </a:solidFill>
              </a:rPr>
              <a:t>Hosur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M/s </a:t>
            </a:r>
            <a:r>
              <a:rPr lang="en-US" sz="2800" b="1" dirty="0" err="1" smtClean="0">
                <a:solidFill>
                  <a:srgbClr val="0000FF"/>
                </a:solidFill>
              </a:rPr>
              <a:t>Enersys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87" y="5628013"/>
            <a:ext cx="865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Recognized Battery Test Facility for RDSO , MNRE and BIS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sir-log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8" y="0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581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Solar LAB </a:t>
            </a:r>
            <a:r>
              <a:rPr lang="en-US" sz="3200" b="1" u="sng" dirty="0">
                <a:solidFill>
                  <a:srgbClr val="C00000"/>
                </a:solidFill>
              </a:rPr>
              <a:t>: Current </a:t>
            </a:r>
            <a:r>
              <a:rPr lang="en-US" sz="3200" b="1" u="sng" dirty="0" smtClean="0">
                <a:solidFill>
                  <a:srgbClr val="C00000"/>
                </a:solidFill>
              </a:rPr>
              <a:t>Status in India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EE8-D769-4139-9087-C86EA98972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15/01/20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CSIR-CECRI    15th Power On  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00CF-7240-4E5F-977F-B364751E119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 descr="https://docs.exideindustries.com/images/log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1669" y="833322"/>
            <a:ext cx="10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FLOODED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84" y="82507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VRLA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2265" y="75086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GEL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76" y="1573294"/>
            <a:ext cx="2016224" cy="1336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0" y="4165994"/>
            <a:ext cx="3082449" cy="1165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484949"/>
            <a:ext cx="2492339" cy="1360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06" y="3778776"/>
            <a:ext cx="2581177" cy="1933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86" y="1240259"/>
            <a:ext cx="3437447" cy="1085509"/>
          </a:xfrm>
          <a:prstGeom prst="rect">
            <a:avLst/>
          </a:prstGeom>
        </p:spPr>
      </p:pic>
      <p:pic>
        <p:nvPicPr>
          <p:cNvPr id="17" name="Picture 16" descr="csir-logo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75" y="7937"/>
            <a:ext cx="642911" cy="868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4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Wark Template">
  <a:themeElements>
    <a:clrScheme name="Blue Wark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 Wark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Wark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rk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rk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rk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rk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rk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rk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rk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rk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rk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rk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rk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1908</Words>
  <Application>Microsoft Office PowerPoint</Application>
  <PresentationFormat>Custom</PresentationFormat>
  <Paragraphs>476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Office Theme</vt:lpstr>
      <vt:lpstr>12_Office Theme</vt:lpstr>
      <vt:lpstr>2_Office Theme</vt:lpstr>
      <vt:lpstr>11_Office Theme</vt:lpstr>
      <vt:lpstr>32_Office Theme</vt:lpstr>
      <vt:lpstr>1_Office Theme</vt:lpstr>
      <vt:lpstr>Blue Wark Template</vt:lpstr>
      <vt:lpstr>5_Office Theme</vt:lpstr>
      <vt:lpstr>4_Office Theme</vt:lpstr>
      <vt:lpstr>3_Office Theme</vt:lpstr>
      <vt:lpstr>New MNRE Guidelines (IS 16270:2014) on Solar Batteries : Impact on India's Small and Medium Scale Battery Manufacturers </vt:lpstr>
      <vt:lpstr>Presentation Outline</vt:lpstr>
      <vt:lpstr>Slide 3</vt:lpstr>
      <vt:lpstr>Battery Performance Testing &amp; Evaluation Centre (BPTEC) </vt:lpstr>
      <vt:lpstr>CSIR- Battery Performance Testing &amp; Evaluation Centre (BPTEC) NABL Accredited</vt:lpstr>
      <vt:lpstr>  BIS Recognized Laboratory (under Laboratory recognition scheme)   </vt:lpstr>
      <vt:lpstr>What do we do to Industry?</vt:lpstr>
      <vt:lpstr>Major Select Customers</vt:lpstr>
      <vt:lpstr>Solar LAB : Current Status in India</vt:lpstr>
      <vt:lpstr>Batteries in SPV Applications</vt:lpstr>
      <vt:lpstr>Batteries in SPV Applications</vt:lpstr>
      <vt:lpstr>MNRE guidelines - Batteries for SPV Application (Till 2018)</vt:lpstr>
      <vt:lpstr>MNRE Guidelines 2019 for Solar Batteries </vt:lpstr>
      <vt:lpstr>IS 16270 : 2014 - TEST METHODS</vt:lpstr>
      <vt:lpstr>Cyclic Endurance : IS 16270 : 2014</vt:lpstr>
      <vt:lpstr>Testing of LAB as per IS 16270:2014</vt:lpstr>
      <vt:lpstr>Flooded LAB Cyclic Endurance Test (12 V / 150 Ah)</vt:lpstr>
      <vt:lpstr>CYCLIC ENDURANCE as per IS 16270 : 2014</vt:lpstr>
      <vt:lpstr>Test Protocol : Cyclic Endurance (12 V / 150 Ah) </vt:lpstr>
      <vt:lpstr>Cyclic Endurance Results of LAB as per IS 16270 : 2014</vt:lpstr>
      <vt:lpstr>ENDURANCE TEST AS PER IS 13369:1992</vt:lpstr>
      <vt:lpstr>Endurance Test as per IS 16270 / IS 13369 : 92</vt:lpstr>
      <vt:lpstr>LAB Comparison : Endurance as per IS 13369 : 92</vt:lpstr>
      <vt:lpstr>Concluding remarks</vt:lpstr>
      <vt:lpstr>New Testing Facility for Lead Acid Batteries &amp; Lithium Batteries</vt:lpstr>
      <vt:lpstr>Lithium Battery Fabrication Facility @ CSIR-CECRI</vt:lpstr>
      <vt:lpstr>Demo of CECRI developed Lithium Ion Battery Powered 2-Wheeler </vt:lpstr>
      <vt:lpstr>Acknowledgement</vt:lpstr>
      <vt:lpstr>THANK YOU</vt:lpstr>
    </vt:vector>
  </TitlesOfParts>
  <Company>MICROSFOT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NANO-DIMENSIONALITY: A WAY TOWARDS BETTER LEAD–ACID BATTERIES</dc:title>
  <dc:creator>USERS</dc:creator>
  <cp:lastModifiedBy>admin</cp:lastModifiedBy>
  <cp:revision>153</cp:revision>
  <dcterms:created xsi:type="dcterms:W3CDTF">2019-08-05T06:35:23Z</dcterms:created>
  <dcterms:modified xsi:type="dcterms:W3CDTF">2020-01-15T05:52:23Z</dcterms:modified>
</cp:coreProperties>
</file>